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6"/>
  </p:notesMasterIdLst>
  <p:sldIdLst>
    <p:sldId id="256" r:id="rId2"/>
    <p:sldId id="354" r:id="rId3"/>
    <p:sldId id="383" r:id="rId4"/>
    <p:sldId id="398" r:id="rId5"/>
    <p:sldId id="356" r:id="rId6"/>
    <p:sldId id="382" r:id="rId7"/>
    <p:sldId id="375" r:id="rId8"/>
    <p:sldId id="348" r:id="rId9"/>
    <p:sldId id="376" r:id="rId10"/>
    <p:sldId id="391" r:id="rId11"/>
    <p:sldId id="397" r:id="rId12"/>
    <p:sldId id="394" r:id="rId13"/>
    <p:sldId id="395" r:id="rId14"/>
    <p:sldId id="396" r:id="rId15"/>
    <p:sldId id="393" r:id="rId16"/>
    <p:sldId id="390" r:id="rId17"/>
    <p:sldId id="308" r:id="rId18"/>
    <p:sldId id="358" r:id="rId19"/>
    <p:sldId id="359" r:id="rId20"/>
    <p:sldId id="360" r:id="rId21"/>
    <p:sldId id="381" r:id="rId22"/>
    <p:sldId id="379" r:id="rId23"/>
    <p:sldId id="380" r:id="rId24"/>
    <p:sldId id="384" r:id="rId25"/>
    <p:sldId id="387" r:id="rId26"/>
    <p:sldId id="361" r:id="rId27"/>
    <p:sldId id="388" r:id="rId28"/>
    <p:sldId id="389" r:id="rId29"/>
    <p:sldId id="385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57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勇" initials="H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376092"/>
    <a:srgbClr val="FF822D"/>
    <a:srgbClr val="FFC000"/>
    <a:srgbClr val="6F8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90" autoAdjust="0"/>
  </p:normalViewPr>
  <p:slideViewPr>
    <p:cSldViewPr snapToGrid="0">
      <p:cViewPr varScale="1">
        <p:scale>
          <a:sx n="99" d="100"/>
          <a:sy n="99" d="100"/>
        </p:scale>
        <p:origin x="99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41FBA3-1936-4FC2-8A51-F077756F685F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43AD0985-480F-4369-94C2-FEEEC21EABFD}">
      <dgm:prSet phldrT="[文本]"/>
      <dgm:spPr/>
      <dgm:t>
        <a:bodyPr/>
        <a:lstStyle/>
        <a:p>
          <a:r>
            <a:rPr lang="zh-CN" altLang="en-US" dirty="0"/>
            <a:t>确定测试范围</a:t>
          </a:r>
        </a:p>
      </dgm:t>
    </dgm:pt>
    <dgm:pt modelId="{DF32CED9-BA19-47A0-BCED-5B30FE277D39}" type="parTrans" cxnId="{D0189DE1-139A-4A26-90B3-A944977D27CA}">
      <dgm:prSet/>
      <dgm:spPr/>
      <dgm:t>
        <a:bodyPr/>
        <a:lstStyle/>
        <a:p>
          <a:endParaRPr lang="zh-CN" altLang="en-US"/>
        </a:p>
      </dgm:t>
    </dgm:pt>
    <dgm:pt modelId="{B5C41380-9FC8-4BD4-9A9C-3CEF2622F734}" type="sibTrans" cxnId="{D0189DE1-139A-4A26-90B3-A944977D27CA}">
      <dgm:prSet/>
      <dgm:spPr/>
      <dgm:t>
        <a:bodyPr/>
        <a:lstStyle/>
        <a:p>
          <a:endParaRPr lang="zh-CN" altLang="en-US"/>
        </a:p>
      </dgm:t>
    </dgm:pt>
    <dgm:pt modelId="{5911559E-EA14-4707-80B0-5F8E97CC17F0}">
      <dgm:prSet phldrT="[文本]"/>
      <dgm:spPr/>
      <dgm:t>
        <a:bodyPr/>
        <a:lstStyle/>
        <a:p>
          <a:r>
            <a:rPr lang="zh-CN" altLang="en-US" dirty="0"/>
            <a:t>签订委托授权</a:t>
          </a:r>
        </a:p>
      </dgm:t>
    </dgm:pt>
    <dgm:pt modelId="{962BB6DF-C5B8-499D-BD1F-E8E535F2ED82}" type="parTrans" cxnId="{284AB310-67FF-4C50-B31A-B985B39453A8}">
      <dgm:prSet/>
      <dgm:spPr/>
      <dgm:t>
        <a:bodyPr/>
        <a:lstStyle/>
        <a:p>
          <a:endParaRPr lang="zh-CN" altLang="en-US"/>
        </a:p>
      </dgm:t>
    </dgm:pt>
    <dgm:pt modelId="{10BA240F-B7BF-4651-ABFA-758370E58333}" type="sibTrans" cxnId="{284AB310-67FF-4C50-B31A-B985B39453A8}">
      <dgm:prSet/>
      <dgm:spPr/>
      <dgm:t>
        <a:bodyPr/>
        <a:lstStyle/>
        <a:p>
          <a:endParaRPr lang="zh-CN" altLang="en-US"/>
        </a:p>
      </dgm:t>
    </dgm:pt>
    <dgm:pt modelId="{67A9805C-8054-4CFD-90F6-4F9973989033}">
      <dgm:prSet phldrT="[文本]"/>
      <dgm:spPr/>
      <dgm:t>
        <a:bodyPr/>
        <a:lstStyle/>
        <a:p>
          <a:r>
            <a:rPr lang="zh-CN" altLang="en-US" dirty="0"/>
            <a:t>前期信息收集</a:t>
          </a:r>
        </a:p>
      </dgm:t>
    </dgm:pt>
    <dgm:pt modelId="{441EC72E-D873-425B-8C09-1E9DDE8B8CEF}" type="parTrans" cxnId="{BD1AED53-FC92-422D-A9D9-85ADCAB62CFD}">
      <dgm:prSet/>
      <dgm:spPr/>
      <dgm:t>
        <a:bodyPr/>
        <a:lstStyle/>
        <a:p>
          <a:endParaRPr lang="zh-CN" altLang="en-US"/>
        </a:p>
      </dgm:t>
    </dgm:pt>
    <dgm:pt modelId="{D03DBF78-4DDD-4357-90BC-B4C865551AC8}" type="sibTrans" cxnId="{BD1AED53-FC92-422D-A9D9-85ADCAB62CFD}">
      <dgm:prSet/>
      <dgm:spPr/>
      <dgm:t>
        <a:bodyPr/>
        <a:lstStyle/>
        <a:p>
          <a:endParaRPr lang="zh-CN" altLang="en-US"/>
        </a:p>
      </dgm:t>
    </dgm:pt>
    <dgm:pt modelId="{5239F71D-6514-47D4-919E-25208B2653FD}">
      <dgm:prSet phldrT="[文本]"/>
      <dgm:spPr/>
      <dgm:t>
        <a:bodyPr/>
        <a:lstStyle/>
        <a:p>
          <a:r>
            <a:rPr lang="zh-CN" altLang="en-US" dirty="0"/>
            <a:t>指定测试方案</a:t>
          </a:r>
        </a:p>
      </dgm:t>
    </dgm:pt>
    <dgm:pt modelId="{6979A104-070E-4B16-9D3C-F6856EF5501A}" type="parTrans" cxnId="{73C11DFA-3CD8-40D4-B732-0BD14E461239}">
      <dgm:prSet/>
      <dgm:spPr/>
      <dgm:t>
        <a:bodyPr/>
        <a:lstStyle/>
        <a:p>
          <a:endParaRPr lang="zh-CN" altLang="en-US"/>
        </a:p>
      </dgm:t>
    </dgm:pt>
    <dgm:pt modelId="{B55E4131-6BA7-452C-95B3-9B1F8069B07D}" type="sibTrans" cxnId="{73C11DFA-3CD8-40D4-B732-0BD14E461239}">
      <dgm:prSet/>
      <dgm:spPr/>
      <dgm:t>
        <a:bodyPr/>
        <a:lstStyle/>
        <a:p>
          <a:endParaRPr lang="zh-CN" altLang="en-US"/>
        </a:p>
      </dgm:t>
    </dgm:pt>
    <dgm:pt modelId="{B49FB0CF-4BA5-4D82-9839-FAD0FCEF4F1F}">
      <dgm:prSet phldrT="[文本]"/>
      <dgm:spPr/>
      <dgm:t>
        <a:bodyPr/>
        <a:lstStyle/>
        <a:p>
          <a:r>
            <a:rPr lang="zh-CN" altLang="en-US" dirty="0"/>
            <a:t>渗透测试执行</a:t>
          </a:r>
        </a:p>
      </dgm:t>
    </dgm:pt>
    <dgm:pt modelId="{5C033002-C880-4FFB-B26C-39C958C94013}" type="parTrans" cxnId="{43162BAE-89A4-4A19-B2C7-D8022D829934}">
      <dgm:prSet/>
      <dgm:spPr/>
      <dgm:t>
        <a:bodyPr/>
        <a:lstStyle/>
        <a:p>
          <a:endParaRPr lang="zh-CN" altLang="en-US"/>
        </a:p>
      </dgm:t>
    </dgm:pt>
    <dgm:pt modelId="{8E20509B-45AF-49EE-95A5-9E52A3BE9132}" type="sibTrans" cxnId="{43162BAE-89A4-4A19-B2C7-D8022D829934}">
      <dgm:prSet/>
      <dgm:spPr/>
      <dgm:t>
        <a:bodyPr/>
        <a:lstStyle/>
        <a:p>
          <a:endParaRPr lang="zh-CN" altLang="en-US"/>
        </a:p>
      </dgm:t>
    </dgm:pt>
    <dgm:pt modelId="{C6097F5C-05FD-4FA1-BA82-4D75D9C414C7}">
      <dgm:prSet phldrT="[文本]"/>
      <dgm:spPr/>
      <dgm:t>
        <a:bodyPr/>
        <a:lstStyle/>
        <a:p>
          <a:r>
            <a:rPr lang="zh-CN" altLang="en-US" dirty="0"/>
            <a:t>过程记录</a:t>
          </a:r>
        </a:p>
      </dgm:t>
    </dgm:pt>
    <dgm:pt modelId="{60653C90-8200-48C5-BEE9-156DAC162D48}" type="parTrans" cxnId="{D2EBDBB5-9824-469F-B093-52854EBDDD75}">
      <dgm:prSet/>
      <dgm:spPr/>
      <dgm:t>
        <a:bodyPr/>
        <a:lstStyle/>
        <a:p>
          <a:endParaRPr lang="zh-CN" altLang="en-US"/>
        </a:p>
      </dgm:t>
    </dgm:pt>
    <dgm:pt modelId="{9B053EC2-F7E5-4B91-872E-0C314923E506}" type="sibTrans" cxnId="{D2EBDBB5-9824-469F-B093-52854EBDDD75}">
      <dgm:prSet/>
      <dgm:spPr/>
      <dgm:t>
        <a:bodyPr/>
        <a:lstStyle/>
        <a:p>
          <a:endParaRPr lang="zh-CN" altLang="en-US"/>
        </a:p>
      </dgm:t>
    </dgm:pt>
    <dgm:pt modelId="{CEC29F0F-8E6A-4E93-B0F5-0C91CCBA9D0B}">
      <dgm:prSet phldrT="[文本]"/>
      <dgm:spPr/>
      <dgm:t>
        <a:bodyPr/>
        <a:lstStyle/>
        <a:p>
          <a:r>
            <a:rPr lang="zh-CN" altLang="en-US" dirty="0"/>
            <a:t>漏洞分析</a:t>
          </a:r>
        </a:p>
      </dgm:t>
    </dgm:pt>
    <dgm:pt modelId="{60FBD602-200C-4DBF-85DD-DC097580C3C1}" type="parTrans" cxnId="{E238D51A-6E48-4369-99B0-9F01F26436E3}">
      <dgm:prSet/>
      <dgm:spPr/>
      <dgm:t>
        <a:bodyPr/>
        <a:lstStyle/>
        <a:p>
          <a:endParaRPr lang="zh-CN" altLang="en-US"/>
        </a:p>
      </dgm:t>
    </dgm:pt>
    <dgm:pt modelId="{909B02E4-C582-46A5-99E9-68747428D177}" type="sibTrans" cxnId="{E238D51A-6E48-4369-99B0-9F01F26436E3}">
      <dgm:prSet/>
      <dgm:spPr/>
      <dgm:t>
        <a:bodyPr/>
        <a:lstStyle/>
        <a:p>
          <a:endParaRPr lang="zh-CN" altLang="en-US"/>
        </a:p>
      </dgm:t>
    </dgm:pt>
    <dgm:pt modelId="{029502CA-2775-42CD-9C7F-CA0DF96BCE2E}">
      <dgm:prSet phldrT="[文本]"/>
      <dgm:spPr/>
      <dgm:t>
        <a:bodyPr/>
        <a:lstStyle/>
        <a:p>
          <a:r>
            <a:rPr lang="zh-CN" altLang="en-US" dirty="0"/>
            <a:t>清楚痕迹</a:t>
          </a:r>
        </a:p>
      </dgm:t>
    </dgm:pt>
    <dgm:pt modelId="{160EF1A4-2F4E-4CF4-BBA9-67C946D880BC}" type="parTrans" cxnId="{4186B751-9735-44E4-9224-051AA2C7B383}">
      <dgm:prSet/>
      <dgm:spPr/>
      <dgm:t>
        <a:bodyPr/>
        <a:lstStyle/>
        <a:p>
          <a:endParaRPr lang="zh-CN" altLang="en-US"/>
        </a:p>
      </dgm:t>
    </dgm:pt>
    <dgm:pt modelId="{835C61F4-5AA1-4958-91C5-10B392F18E9D}" type="sibTrans" cxnId="{4186B751-9735-44E4-9224-051AA2C7B383}">
      <dgm:prSet/>
      <dgm:spPr/>
      <dgm:t>
        <a:bodyPr/>
        <a:lstStyle/>
        <a:p>
          <a:endParaRPr lang="zh-CN" altLang="en-US"/>
        </a:p>
      </dgm:t>
    </dgm:pt>
    <dgm:pt modelId="{1B320BE7-08F5-48E3-A703-8E0DC21D6F92}">
      <dgm:prSet phldrT="[文本]"/>
      <dgm:spPr/>
      <dgm:t>
        <a:bodyPr/>
        <a:lstStyle/>
        <a:p>
          <a:r>
            <a:rPr lang="zh-CN" altLang="en-US" dirty="0"/>
            <a:t>输出报告</a:t>
          </a:r>
        </a:p>
      </dgm:t>
    </dgm:pt>
    <dgm:pt modelId="{CA7D9E36-9AFD-4750-BCB8-65D5064DBDAC}" type="parTrans" cxnId="{BDBEB8E4-7C61-4CB0-8E06-614A95E67AB7}">
      <dgm:prSet/>
      <dgm:spPr/>
      <dgm:t>
        <a:bodyPr/>
        <a:lstStyle/>
        <a:p>
          <a:endParaRPr lang="zh-CN" altLang="en-US"/>
        </a:p>
      </dgm:t>
    </dgm:pt>
    <dgm:pt modelId="{401CC67B-21B4-4417-9D5B-AB5760D2527C}" type="sibTrans" cxnId="{BDBEB8E4-7C61-4CB0-8E06-614A95E67AB7}">
      <dgm:prSet/>
      <dgm:spPr/>
      <dgm:t>
        <a:bodyPr/>
        <a:lstStyle/>
        <a:p>
          <a:endParaRPr lang="zh-CN" altLang="en-US"/>
        </a:p>
      </dgm:t>
    </dgm:pt>
    <dgm:pt modelId="{FA2468B9-4AED-4D82-9AF7-8C5DF254B0F5}">
      <dgm:prSet phldrT="[文本]"/>
      <dgm:spPr/>
      <dgm:t>
        <a:bodyPr/>
        <a:lstStyle/>
        <a:p>
          <a:r>
            <a:rPr lang="zh-CN" altLang="en-US" dirty="0"/>
            <a:t>复测</a:t>
          </a:r>
        </a:p>
      </dgm:t>
    </dgm:pt>
    <dgm:pt modelId="{D8406ECC-2CAD-4079-A6C9-17CAA40301A7}" type="parTrans" cxnId="{4D24AFDF-01D2-40A0-BF88-8A2D88A28B16}">
      <dgm:prSet/>
      <dgm:spPr/>
      <dgm:t>
        <a:bodyPr/>
        <a:lstStyle/>
        <a:p>
          <a:endParaRPr lang="zh-CN" altLang="en-US"/>
        </a:p>
      </dgm:t>
    </dgm:pt>
    <dgm:pt modelId="{1E744C81-E5CB-484A-B3F0-34FC4A2B1A37}" type="sibTrans" cxnId="{4D24AFDF-01D2-40A0-BF88-8A2D88A28B16}">
      <dgm:prSet/>
      <dgm:spPr/>
      <dgm:t>
        <a:bodyPr/>
        <a:lstStyle/>
        <a:p>
          <a:endParaRPr lang="zh-CN" altLang="en-US"/>
        </a:p>
      </dgm:t>
    </dgm:pt>
    <dgm:pt modelId="{B6569697-A4F8-45AF-B2DB-2373E8594338}">
      <dgm:prSet phldrT="[文本]"/>
      <dgm:spPr/>
      <dgm:t>
        <a:bodyPr/>
        <a:lstStyle/>
        <a:p>
          <a:r>
            <a:rPr lang="zh-CN" altLang="en-US" dirty="0"/>
            <a:t>项目验收</a:t>
          </a:r>
        </a:p>
      </dgm:t>
    </dgm:pt>
    <dgm:pt modelId="{56590541-6CC3-4DE4-B089-6230A8D5748E}" type="parTrans" cxnId="{7F79E879-00E5-4E09-85F9-740DF7E57BC1}">
      <dgm:prSet/>
      <dgm:spPr/>
      <dgm:t>
        <a:bodyPr/>
        <a:lstStyle/>
        <a:p>
          <a:endParaRPr lang="zh-CN" altLang="en-US"/>
        </a:p>
      </dgm:t>
    </dgm:pt>
    <dgm:pt modelId="{FF2C7A40-494C-4CDD-B252-9F437C50B740}" type="sibTrans" cxnId="{7F79E879-00E5-4E09-85F9-740DF7E57BC1}">
      <dgm:prSet/>
      <dgm:spPr/>
      <dgm:t>
        <a:bodyPr/>
        <a:lstStyle/>
        <a:p>
          <a:endParaRPr lang="zh-CN" altLang="en-US"/>
        </a:p>
      </dgm:t>
    </dgm:pt>
    <dgm:pt modelId="{E26C60B9-C2E1-4CA4-8C73-A9692EFCE550}" type="pres">
      <dgm:prSet presAssocID="{6E41FBA3-1936-4FC2-8A51-F077756F685F}" presName="Name0" presStyleCnt="0">
        <dgm:presLayoutVars>
          <dgm:dir/>
          <dgm:resizeHandles val="exact"/>
        </dgm:presLayoutVars>
      </dgm:prSet>
      <dgm:spPr/>
    </dgm:pt>
    <dgm:pt modelId="{85EF55ED-A209-477F-AFE0-000689CEE16E}" type="pres">
      <dgm:prSet presAssocID="{43AD0985-480F-4369-94C2-FEEEC21EABFD}" presName="node" presStyleLbl="node1" presStyleIdx="0" presStyleCnt="9">
        <dgm:presLayoutVars>
          <dgm:bulletEnabled val="1"/>
        </dgm:presLayoutVars>
      </dgm:prSet>
      <dgm:spPr/>
    </dgm:pt>
    <dgm:pt modelId="{0277214C-115E-4B9F-B554-38B050573FFB}" type="pres">
      <dgm:prSet presAssocID="{B5C41380-9FC8-4BD4-9A9C-3CEF2622F734}" presName="sibTrans" presStyleLbl="sibTrans2D1" presStyleIdx="0" presStyleCnt="8"/>
      <dgm:spPr/>
    </dgm:pt>
    <dgm:pt modelId="{9B76C611-7213-4A60-A66E-9A46C9BDEB9E}" type="pres">
      <dgm:prSet presAssocID="{B5C41380-9FC8-4BD4-9A9C-3CEF2622F734}" presName="connectorText" presStyleLbl="sibTrans2D1" presStyleIdx="0" presStyleCnt="8"/>
      <dgm:spPr/>
    </dgm:pt>
    <dgm:pt modelId="{763F09F5-B28F-4777-AB18-8A4B6F6F7801}" type="pres">
      <dgm:prSet presAssocID="{5911559E-EA14-4707-80B0-5F8E97CC17F0}" presName="node" presStyleLbl="node1" presStyleIdx="1" presStyleCnt="9">
        <dgm:presLayoutVars>
          <dgm:bulletEnabled val="1"/>
        </dgm:presLayoutVars>
      </dgm:prSet>
      <dgm:spPr/>
    </dgm:pt>
    <dgm:pt modelId="{D334812F-7553-4F1C-A402-3365AA65382F}" type="pres">
      <dgm:prSet presAssocID="{10BA240F-B7BF-4651-ABFA-758370E58333}" presName="sibTrans" presStyleLbl="sibTrans2D1" presStyleIdx="1" presStyleCnt="8"/>
      <dgm:spPr/>
    </dgm:pt>
    <dgm:pt modelId="{626F572E-2BEC-44D3-AA68-8BF9144CBC14}" type="pres">
      <dgm:prSet presAssocID="{10BA240F-B7BF-4651-ABFA-758370E58333}" presName="connectorText" presStyleLbl="sibTrans2D1" presStyleIdx="1" presStyleCnt="8"/>
      <dgm:spPr/>
    </dgm:pt>
    <dgm:pt modelId="{DF443E21-C35C-4442-88DE-8EEBC936FBDE}" type="pres">
      <dgm:prSet presAssocID="{67A9805C-8054-4CFD-90F6-4F9973989033}" presName="node" presStyleLbl="node1" presStyleIdx="2" presStyleCnt="9">
        <dgm:presLayoutVars>
          <dgm:bulletEnabled val="1"/>
        </dgm:presLayoutVars>
      </dgm:prSet>
      <dgm:spPr/>
    </dgm:pt>
    <dgm:pt modelId="{E4ECEDA4-0CFA-4FFB-B1F3-18E7409CA938}" type="pres">
      <dgm:prSet presAssocID="{D03DBF78-4DDD-4357-90BC-B4C865551AC8}" presName="sibTrans" presStyleLbl="sibTrans2D1" presStyleIdx="2" presStyleCnt="8"/>
      <dgm:spPr/>
    </dgm:pt>
    <dgm:pt modelId="{DE94C980-1631-4726-95C8-AB729F4A2CC3}" type="pres">
      <dgm:prSet presAssocID="{D03DBF78-4DDD-4357-90BC-B4C865551AC8}" presName="connectorText" presStyleLbl="sibTrans2D1" presStyleIdx="2" presStyleCnt="8"/>
      <dgm:spPr/>
    </dgm:pt>
    <dgm:pt modelId="{16EE96D7-931B-4608-B688-69A04E1F4EEC}" type="pres">
      <dgm:prSet presAssocID="{5239F71D-6514-47D4-919E-25208B2653FD}" presName="node" presStyleLbl="node1" presStyleIdx="3" presStyleCnt="9">
        <dgm:presLayoutVars>
          <dgm:bulletEnabled val="1"/>
        </dgm:presLayoutVars>
      </dgm:prSet>
      <dgm:spPr/>
    </dgm:pt>
    <dgm:pt modelId="{9710F87E-03D4-4622-99C8-47150F6CECAF}" type="pres">
      <dgm:prSet presAssocID="{B55E4131-6BA7-452C-95B3-9B1F8069B07D}" presName="sibTrans" presStyleLbl="sibTrans2D1" presStyleIdx="3" presStyleCnt="8"/>
      <dgm:spPr/>
    </dgm:pt>
    <dgm:pt modelId="{6A3C0A38-B561-459E-9CBC-31646CF5A57F}" type="pres">
      <dgm:prSet presAssocID="{B55E4131-6BA7-452C-95B3-9B1F8069B07D}" presName="connectorText" presStyleLbl="sibTrans2D1" presStyleIdx="3" presStyleCnt="8"/>
      <dgm:spPr/>
    </dgm:pt>
    <dgm:pt modelId="{AF4EE679-AC8F-4B8C-9EC0-B97B8833CF16}" type="pres">
      <dgm:prSet presAssocID="{B49FB0CF-4BA5-4D82-9839-FAD0FCEF4F1F}" presName="node" presStyleLbl="node1" presStyleIdx="4" presStyleCnt="9">
        <dgm:presLayoutVars>
          <dgm:bulletEnabled val="1"/>
        </dgm:presLayoutVars>
      </dgm:prSet>
      <dgm:spPr/>
    </dgm:pt>
    <dgm:pt modelId="{135693B1-A9DF-42AE-8080-70DAFBB8B491}" type="pres">
      <dgm:prSet presAssocID="{8E20509B-45AF-49EE-95A5-9E52A3BE9132}" presName="sibTrans" presStyleLbl="sibTrans2D1" presStyleIdx="4" presStyleCnt="8"/>
      <dgm:spPr/>
    </dgm:pt>
    <dgm:pt modelId="{831E47DF-B088-4642-ADE8-2E632AC51E6C}" type="pres">
      <dgm:prSet presAssocID="{8E20509B-45AF-49EE-95A5-9E52A3BE9132}" presName="connectorText" presStyleLbl="sibTrans2D1" presStyleIdx="4" presStyleCnt="8"/>
      <dgm:spPr/>
    </dgm:pt>
    <dgm:pt modelId="{99757AB6-9DBE-42FF-AA1B-BD70A778DB37}" type="pres">
      <dgm:prSet presAssocID="{029502CA-2775-42CD-9C7F-CA0DF96BCE2E}" presName="node" presStyleLbl="node1" presStyleIdx="5" presStyleCnt="9">
        <dgm:presLayoutVars>
          <dgm:bulletEnabled val="1"/>
        </dgm:presLayoutVars>
      </dgm:prSet>
      <dgm:spPr/>
    </dgm:pt>
    <dgm:pt modelId="{6F840544-12AD-4153-8549-D6D09099645B}" type="pres">
      <dgm:prSet presAssocID="{835C61F4-5AA1-4958-91C5-10B392F18E9D}" presName="sibTrans" presStyleLbl="sibTrans2D1" presStyleIdx="5" presStyleCnt="8"/>
      <dgm:spPr/>
    </dgm:pt>
    <dgm:pt modelId="{0DFA0947-7D23-4591-AA3C-F6721A418C4B}" type="pres">
      <dgm:prSet presAssocID="{835C61F4-5AA1-4958-91C5-10B392F18E9D}" presName="connectorText" presStyleLbl="sibTrans2D1" presStyleIdx="5" presStyleCnt="8"/>
      <dgm:spPr/>
    </dgm:pt>
    <dgm:pt modelId="{7D7EEFAB-5A0A-40A1-B165-023462FAD60D}" type="pres">
      <dgm:prSet presAssocID="{1B320BE7-08F5-48E3-A703-8E0DC21D6F92}" presName="node" presStyleLbl="node1" presStyleIdx="6" presStyleCnt="9">
        <dgm:presLayoutVars>
          <dgm:bulletEnabled val="1"/>
        </dgm:presLayoutVars>
      </dgm:prSet>
      <dgm:spPr/>
    </dgm:pt>
    <dgm:pt modelId="{D43E55ED-B09B-4B55-9C4D-E151AC4F3ABC}" type="pres">
      <dgm:prSet presAssocID="{401CC67B-21B4-4417-9D5B-AB5760D2527C}" presName="sibTrans" presStyleLbl="sibTrans2D1" presStyleIdx="6" presStyleCnt="8"/>
      <dgm:spPr/>
    </dgm:pt>
    <dgm:pt modelId="{6663F582-5CE4-4ABF-8AA8-3CDCD9E9AD91}" type="pres">
      <dgm:prSet presAssocID="{401CC67B-21B4-4417-9D5B-AB5760D2527C}" presName="connectorText" presStyleLbl="sibTrans2D1" presStyleIdx="6" presStyleCnt="8"/>
      <dgm:spPr/>
    </dgm:pt>
    <dgm:pt modelId="{DD40302B-B44A-44E2-B18F-C46B2FC3549C}" type="pres">
      <dgm:prSet presAssocID="{FA2468B9-4AED-4D82-9AF7-8C5DF254B0F5}" presName="node" presStyleLbl="node1" presStyleIdx="7" presStyleCnt="9">
        <dgm:presLayoutVars>
          <dgm:bulletEnabled val="1"/>
        </dgm:presLayoutVars>
      </dgm:prSet>
      <dgm:spPr/>
    </dgm:pt>
    <dgm:pt modelId="{F7C03615-41A6-4D2D-B6D1-296ACEED3E90}" type="pres">
      <dgm:prSet presAssocID="{1E744C81-E5CB-484A-B3F0-34FC4A2B1A37}" presName="sibTrans" presStyleLbl="sibTrans2D1" presStyleIdx="7" presStyleCnt="8"/>
      <dgm:spPr/>
    </dgm:pt>
    <dgm:pt modelId="{E4F39D0D-96A1-4FE2-922C-C5B65F75AAD5}" type="pres">
      <dgm:prSet presAssocID="{1E744C81-E5CB-484A-B3F0-34FC4A2B1A37}" presName="connectorText" presStyleLbl="sibTrans2D1" presStyleIdx="7" presStyleCnt="8"/>
      <dgm:spPr/>
    </dgm:pt>
    <dgm:pt modelId="{65AFA90C-96AA-4D44-AC8F-E2CE68F8A820}" type="pres">
      <dgm:prSet presAssocID="{B6569697-A4F8-45AF-B2DB-2373E8594338}" presName="node" presStyleLbl="node1" presStyleIdx="8" presStyleCnt="9">
        <dgm:presLayoutVars>
          <dgm:bulletEnabled val="1"/>
        </dgm:presLayoutVars>
      </dgm:prSet>
      <dgm:spPr/>
    </dgm:pt>
  </dgm:ptLst>
  <dgm:cxnLst>
    <dgm:cxn modelId="{4F40040F-AFBE-4EDE-89A6-6F3B7E01EC09}" type="presOf" srcId="{835C61F4-5AA1-4958-91C5-10B392F18E9D}" destId="{6F840544-12AD-4153-8549-D6D09099645B}" srcOrd="0" destOrd="0" presId="urn:microsoft.com/office/officeart/2005/8/layout/process1"/>
    <dgm:cxn modelId="{284AB310-67FF-4C50-B31A-B985B39453A8}" srcId="{6E41FBA3-1936-4FC2-8A51-F077756F685F}" destId="{5911559E-EA14-4707-80B0-5F8E97CC17F0}" srcOrd="1" destOrd="0" parTransId="{962BB6DF-C5B8-499D-BD1F-E8E535F2ED82}" sibTransId="{10BA240F-B7BF-4651-ABFA-758370E58333}"/>
    <dgm:cxn modelId="{E238D51A-6E48-4369-99B0-9F01F26436E3}" srcId="{B49FB0CF-4BA5-4D82-9839-FAD0FCEF4F1F}" destId="{CEC29F0F-8E6A-4E93-B0F5-0C91CCBA9D0B}" srcOrd="0" destOrd="0" parTransId="{60FBD602-200C-4DBF-85DD-DC097580C3C1}" sibTransId="{909B02E4-C582-46A5-99E9-68747428D177}"/>
    <dgm:cxn modelId="{9D00F729-66FA-412E-A919-A9D14309313D}" type="presOf" srcId="{C6097F5C-05FD-4FA1-BA82-4D75D9C414C7}" destId="{AF4EE679-AC8F-4B8C-9EC0-B97B8833CF16}" srcOrd="0" destOrd="2" presId="urn:microsoft.com/office/officeart/2005/8/layout/process1"/>
    <dgm:cxn modelId="{6B30642A-D78E-4B9B-8FF3-7F7500A2A147}" type="presOf" srcId="{B6569697-A4F8-45AF-B2DB-2373E8594338}" destId="{65AFA90C-96AA-4D44-AC8F-E2CE68F8A820}" srcOrd="0" destOrd="0" presId="urn:microsoft.com/office/officeart/2005/8/layout/process1"/>
    <dgm:cxn modelId="{51D6D62E-C819-473E-A3F7-1D11A8D6BC2B}" type="presOf" srcId="{10BA240F-B7BF-4651-ABFA-758370E58333}" destId="{D334812F-7553-4F1C-A402-3365AA65382F}" srcOrd="0" destOrd="0" presId="urn:microsoft.com/office/officeart/2005/8/layout/process1"/>
    <dgm:cxn modelId="{FFF93E2F-0FAD-45CF-B2FD-7B50A7332954}" type="presOf" srcId="{B5C41380-9FC8-4BD4-9A9C-3CEF2622F734}" destId="{0277214C-115E-4B9F-B554-38B050573FFB}" srcOrd="0" destOrd="0" presId="urn:microsoft.com/office/officeart/2005/8/layout/process1"/>
    <dgm:cxn modelId="{99035261-D421-4884-8496-4DCD70A01F5D}" type="presOf" srcId="{8E20509B-45AF-49EE-95A5-9E52A3BE9132}" destId="{135693B1-A9DF-42AE-8080-70DAFBB8B491}" srcOrd="0" destOrd="0" presId="urn:microsoft.com/office/officeart/2005/8/layout/process1"/>
    <dgm:cxn modelId="{DB1C896C-4BD0-4701-BC41-AB474AA9FC15}" type="presOf" srcId="{5239F71D-6514-47D4-919E-25208B2653FD}" destId="{16EE96D7-931B-4608-B688-69A04E1F4EEC}" srcOrd="0" destOrd="0" presId="urn:microsoft.com/office/officeart/2005/8/layout/process1"/>
    <dgm:cxn modelId="{F5D2216E-6300-4C60-9036-D7DE29DF5381}" type="presOf" srcId="{835C61F4-5AA1-4958-91C5-10B392F18E9D}" destId="{0DFA0947-7D23-4591-AA3C-F6721A418C4B}" srcOrd="1" destOrd="0" presId="urn:microsoft.com/office/officeart/2005/8/layout/process1"/>
    <dgm:cxn modelId="{7B401C6F-C1AD-4001-A74C-A41DA5664203}" type="presOf" srcId="{1B320BE7-08F5-48E3-A703-8E0DC21D6F92}" destId="{7D7EEFAB-5A0A-40A1-B165-023462FAD60D}" srcOrd="0" destOrd="0" presId="urn:microsoft.com/office/officeart/2005/8/layout/process1"/>
    <dgm:cxn modelId="{4186B751-9735-44E4-9224-051AA2C7B383}" srcId="{6E41FBA3-1936-4FC2-8A51-F077756F685F}" destId="{029502CA-2775-42CD-9C7F-CA0DF96BCE2E}" srcOrd="5" destOrd="0" parTransId="{160EF1A4-2F4E-4CF4-BBA9-67C946D880BC}" sibTransId="{835C61F4-5AA1-4958-91C5-10B392F18E9D}"/>
    <dgm:cxn modelId="{BD1AED53-FC92-422D-A9D9-85ADCAB62CFD}" srcId="{6E41FBA3-1936-4FC2-8A51-F077756F685F}" destId="{67A9805C-8054-4CFD-90F6-4F9973989033}" srcOrd="2" destOrd="0" parTransId="{441EC72E-D873-425B-8C09-1E9DDE8B8CEF}" sibTransId="{D03DBF78-4DDD-4357-90BC-B4C865551AC8}"/>
    <dgm:cxn modelId="{4E994C55-407F-48F6-BB52-41271A688251}" type="presOf" srcId="{B55E4131-6BA7-452C-95B3-9B1F8069B07D}" destId="{9710F87E-03D4-4622-99C8-47150F6CECAF}" srcOrd="0" destOrd="0" presId="urn:microsoft.com/office/officeart/2005/8/layout/process1"/>
    <dgm:cxn modelId="{6FBEF276-00F5-40D8-A33C-4559332C1848}" type="presOf" srcId="{029502CA-2775-42CD-9C7F-CA0DF96BCE2E}" destId="{99757AB6-9DBE-42FF-AA1B-BD70A778DB37}" srcOrd="0" destOrd="0" presId="urn:microsoft.com/office/officeart/2005/8/layout/process1"/>
    <dgm:cxn modelId="{7F79E879-00E5-4E09-85F9-740DF7E57BC1}" srcId="{6E41FBA3-1936-4FC2-8A51-F077756F685F}" destId="{B6569697-A4F8-45AF-B2DB-2373E8594338}" srcOrd="8" destOrd="0" parTransId="{56590541-6CC3-4DE4-B089-6230A8D5748E}" sibTransId="{FF2C7A40-494C-4CDD-B252-9F437C50B740}"/>
    <dgm:cxn modelId="{E3DB225A-4800-4FAC-9E10-A953F691985A}" type="presOf" srcId="{B55E4131-6BA7-452C-95B3-9B1F8069B07D}" destId="{6A3C0A38-B561-459E-9CBC-31646CF5A57F}" srcOrd="1" destOrd="0" presId="urn:microsoft.com/office/officeart/2005/8/layout/process1"/>
    <dgm:cxn modelId="{DEA89E84-BC35-488B-80CD-6ED0622A79EF}" type="presOf" srcId="{D03DBF78-4DDD-4357-90BC-B4C865551AC8}" destId="{DE94C980-1631-4726-95C8-AB729F4A2CC3}" srcOrd="1" destOrd="0" presId="urn:microsoft.com/office/officeart/2005/8/layout/process1"/>
    <dgm:cxn modelId="{1E2B238C-AEFB-4543-A6DD-AB68119082AF}" type="presOf" srcId="{CEC29F0F-8E6A-4E93-B0F5-0C91CCBA9D0B}" destId="{AF4EE679-AC8F-4B8C-9EC0-B97B8833CF16}" srcOrd="0" destOrd="1" presId="urn:microsoft.com/office/officeart/2005/8/layout/process1"/>
    <dgm:cxn modelId="{BBF18B9B-1AE1-47B2-BDD7-80D21DF6621F}" type="presOf" srcId="{1E744C81-E5CB-484A-B3F0-34FC4A2B1A37}" destId="{F7C03615-41A6-4D2D-B6D1-296ACEED3E90}" srcOrd="0" destOrd="0" presId="urn:microsoft.com/office/officeart/2005/8/layout/process1"/>
    <dgm:cxn modelId="{9A98D9A8-FABC-460B-BF5B-C73DAA151F9A}" type="presOf" srcId="{B49FB0CF-4BA5-4D82-9839-FAD0FCEF4F1F}" destId="{AF4EE679-AC8F-4B8C-9EC0-B97B8833CF16}" srcOrd="0" destOrd="0" presId="urn:microsoft.com/office/officeart/2005/8/layout/process1"/>
    <dgm:cxn modelId="{43162BAE-89A4-4A19-B2C7-D8022D829934}" srcId="{6E41FBA3-1936-4FC2-8A51-F077756F685F}" destId="{B49FB0CF-4BA5-4D82-9839-FAD0FCEF4F1F}" srcOrd="4" destOrd="0" parTransId="{5C033002-C880-4FFB-B26C-39C958C94013}" sibTransId="{8E20509B-45AF-49EE-95A5-9E52A3BE9132}"/>
    <dgm:cxn modelId="{0BC67AAE-6B4D-4811-8058-F1F11DA96555}" type="presOf" srcId="{FA2468B9-4AED-4D82-9AF7-8C5DF254B0F5}" destId="{DD40302B-B44A-44E2-B18F-C46B2FC3549C}" srcOrd="0" destOrd="0" presId="urn:microsoft.com/office/officeart/2005/8/layout/process1"/>
    <dgm:cxn modelId="{D2EBDBB5-9824-469F-B093-52854EBDDD75}" srcId="{B49FB0CF-4BA5-4D82-9839-FAD0FCEF4F1F}" destId="{C6097F5C-05FD-4FA1-BA82-4D75D9C414C7}" srcOrd="1" destOrd="0" parTransId="{60653C90-8200-48C5-BEE9-156DAC162D48}" sibTransId="{9B053EC2-F7E5-4B91-872E-0C314923E506}"/>
    <dgm:cxn modelId="{454D87B8-6E00-4D6F-AA69-AD72B0D17880}" type="presOf" srcId="{401CC67B-21B4-4417-9D5B-AB5760D2527C}" destId="{6663F582-5CE4-4ABF-8AA8-3CDCD9E9AD91}" srcOrd="1" destOrd="0" presId="urn:microsoft.com/office/officeart/2005/8/layout/process1"/>
    <dgm:cxn modelId="{BACC9CBB-76B6-4C08-80EF-A542EFCB7C0C}" type="presOf" srcId="{8E20509B-45AF-49EE-95A5-9E52A3BE9132}" destId="{831E47DF-B088-4642-ADE8-2E632AC51E6C}" srcOrd="1" destOrd="0" presId="urn:microsoft.com/office/officeart/2005/8/layout/process1"/>
    <dgm:cxn modelId="{3AC8B8C1-67A3-475A-8B59-1F66743F9799}" type="presOf" srcId="{10BA240F-B7BF-4651-ABFA-758370E58333}" destId="{626F572E-2BEC-44D3-AA68-8BF9144CBC14}" srcOrd="1" destOrd="0" presId="urn:microsoft.com/office/officeart/2005/8/layout/process1"/>
    <dgm:cxn modelId="{63FC2BC2-CE2B-49BF-B05A-9CD261A7019F}" type="presOf" srcId="{1E744C81-E5CB-484A-B3F0-34FC4A2B1A37}" destId="{E4F39D0D-96A1-4FE2-922C-C5B65F75AAD5}" srcOrd="1" destOrd="0" presId="urn:microsoft.com/office/officeart/2005/8/layout/process1"/>
    <dgm:cxn modelId="{10E684CB-F98E-4A52-BDA8-25D05E2A1AA5}" type="presOf" srcId="{D03DBF78-4DDD-4357-90BC-B4C865551AC8}" destId="{E4ECEDA4-0CFA-4FFB-B1F3-18E7409CA938}" srcOrd="0" destOrd="0" presId="urn:microsoft.com/office/officeart/2005/8/layout/process1"/>
    <dgm:cxn modelId="{DAB153D6-30E5-46D7-B301-A55474194262}" type="presOf" srcId="{43AD0985-480F-4369-94C2-FEEEC21EABFD}" destId="{85EF55ED-A209-477F-AFE0-000689CEE16E}" srcOrd="0" destOrd="0" presId="urn:microsoft.com/office/officeart/2005/8/layout/process1"/>
    <dgm:cxn modelId="{659D3ADE-32FF-496C-B553-8974B584C0E4}" type="presOf" srcId="{6E41FBA3-1936-4FC2-8A51-F077756F685F}" destId="{E26C60B9-C2E1-4CA4-8C73-A9692EFCE550}" srcOrd="0" destOrd="0" presId="urn:microsoft.com/office/officeart/2005/8/layout/process1"/>
    <dgm:cxn modelId="{4D24AFDF-01D2-40A0-BF88-8A2D88A28B16}" srcId="{6E41FBA3-1936-4FC2-8A51-F077756F685F}" destId="{FA2468B9-4AED-4D82-9AF7-8C5DF254B0F5}" srcOrd="7" destOrd="0" parTransId="{D8406ECC-2CAD-4079-A6C9-17CAA40301A7}" sibTransId="{1E744C81-E5CB-484A-B3F0-34FC4A2B1A37}"/>
    <dgm:cxn modelId="{5EC112E1-A75F-4F3B-8E39-55BA8863B7B3}" type="presOf" srcId="{401CC67B-21B4-4417-9D5B-AB5760D2527C}" destId="{D43E55ED-B09B-4B55-9C4D-E151AC4F3ABC}" srcOrd="0" destOrd="0" presId="urn:microsoft.com/office/officeart/2005/8/layout/process1"/>
    <dgm:cxn modelId="{D0189DE1-139A-4A26-90B3-A944977D27CA}" srcId="{6E41FBA3-1936-4FC2-8A51-F077756F685F}" destId="{43AD0985-480F-4369-94C2-FEEEC21EABFD}" srcOrd="0" destOrd="0" parTransId="{DF32CED9-BA19-47A0-BCED-5B30FE277D39}" sibTransId="{B5C41380-9FC8-4BD4-9A9C-3CEF2622F734}"/>
    <dgm:cxn modelId="{BDBEB8E4-7C61-4CB0-8E06-614A95E67AB7}" srcId="{6E41FBA3-1936-4FC2-8A51-F077756F685F}" destId="{1B320BE7-08F5-48E3-A703-8E0DC21D6F92}" srcOrd="6" destOrd="0" parTransId="{CA7D9E36-9AFD-4750-BCB8-65D5064DBDAC}" sibTransId="{401CC67B-21B4-4417-9D5B-AB5760D2527C}"/>
    <dgm:cxn modelId="{B21252EA-4D3E-4D60-BE1F-6AD6BBB70F3E}" type="presOf" srcId="{B5C41380-9FC8-4BD4-9A9C-3CEF2622F734}" destId="{9B76C611-7213-4A60-A66E-9A46C9BDEB9E}" srcOrd="1" destOrd="0" presId="urn:microsoft.com/office/officeart/2005/8/layout/process1"/>
    <dgm:cxn modelId="{4E4F85ED-60D7-4429-B717-18AF15CB9209}" type="presOf" srcId="{5911559E-EA14-4707-80B0-5F8E97CC17F0}" destId="{763F09F5-B28F-4777-AB18-8A4B6F6F7801}" srcOrd="0" destOrd="0" presId="urn:microsoft.com/office/officeart/2005/8/layout/process1"/>
    <dgm:cxn modelId="{401D77F4-9C35-4062-B0C6-60C1951C7EB2}" type="presOf" srcId="{67A9805C-8054-4CFD-90F6-4F9973989033}" destId="{DF443E21-C35C-4442-88DE-8EEBC936FBDE}" srcOrd="0" destOrd="0" presId="urn:microsoft.com/office/officeart/2005/8/layout/process1"/>
    <dgm:cxn modelId="{73C11DFA-3CD8-40D4-B732-0BD14E461239}" srcId="{6E41FBA3-1936-4FC2-8A51-F077756F685F}" destId="{5239F71D-6514-47D4-919E-25208B2653FD}" srcOrd="3" destOrd="0" parTransId="{6979A104-070E-4B16-9D3C-F6856EF5501A}" sibTransId="{B55E4131-6BA7-452C-95B3-9B1F8069B07D}"/>
    <dgm:cxn modelId="{18346A4C-9E8B-4111-AE97-8314FFFEA115}" type="presParOf" srcId="{E26C60B9-C2E1-4CA4-8C73-A9692EFCE550}" destId="{85EF55ED-A209-477F-AFE0-000689CEE16E}" srcOrd="0" destOrd="0" presId="urn:microsoft.com/office/officeart/2005/8/layout/process1"/>
    <dgm:cxn modelId="{36573F6C-6192-4C7E-8A79-4DA047916503}" type="presParOf" srcId="{E26C60B9-C2E1-4CA4-8C73-A9692EFCE550}" destId="{0277214C-115E-4B9F-B554-38B050573FFB}" srcOrd="1" destOrd="0" presId="urn:microsoft.com/office/officeart/2005/8/layout/process1"/>
    <dgm:cxn modelId="{969040D0-14B5-43D3-B46E-2C40A549C94D}" type="presParOf" srcId="{0277214C-115E-4B9F-B554-38B050573FFB}" destId="{9B76C611-7213-4A60-A66E-9A46C9BDEB9E}" srcOrd="0" destOrd="0" presId="urn:microsoft.com/office/officeart/2005/8/layout/process1"/>
    <dgm:cxn modelId="{13C58F38-1A7A-4052-912A-ED6C87CC0566}" type="presParOf" srcId="{E26C60B9-C2E1-4CA4-8C73-A9692EFCE550}" destId="{763F09F5-B28F-4777-AB18-8A4B6F6F7801}" srcOrd="2" destOrd="0" presId="urn:microsoft.com/office/officeart/2005/8/layout/process1"/>
    <dgm:cxn modelId="{7CCB1A86-82D0-4AF1-9575-C1DCB68D1611}" type="presParOf" srcId="{E26C60B9-C2E1-4CA4-8C73-A9692EFCE550}" destId="{D334812F-7553-4F1C-A402-3365AA65382F}" srcOrd="3" destOrd="0" presId="urn:microsoft.com/office/officeart/2005/8/layout/process1"/>
    <dgm:cxn modelId="{0ABEA490-4ECD-4698-AC2B-33F7D4684F10}" type="presParOf" srcId="{D334812F-7553-4F1C-A402-3365AA65382F}" destId="{626F572E-2BEC-44D3-AA68-8BF9144CBC14}" srcOrd="0" destOrd="0" presId="urn:microsoft.com/office/officeart/2005/8/layout/process1"/>
    <dgm:cxn modelId="{89CADF9A-3DE8-402F-A0AD-C148D85353E3}" type="presParOf" srcId="{E26C60B9-C2E1-4CA4-8C73-A9692EFCE550}" destId="{DF443E21-C35C-4442-88DE-8EEBC936FBDE}" srcOrd="4" destOrd="0" presId="urn:microsoft.com/office/officeart/2005/8/layout/process1"/>
    <dgm:cxn modelId="{D0C31BB6-0A26-4555-BCF5-E4A5D66E8FCF}" type="presParOf" srcId="{E26C60B9-C2E1-4CA4-8C73-A9692EFCE550}" destId="{E4ECEDA4-0CFA-4FFB-B1F3-18E7409CA938}" srcOrd="5" destOrd="0" presId="urn:microsoft.com/office/officeart/2005/8/layout/process1"/>
    <dgm:cxn modelId="{FC080F4E-6D9E-4407-8888-E3B0F4EB2925}" type="presParOf" srcId="{E4ECEDA4-0CFA-4FFB-B1F3-18E7409CA938}" destId="{DE94C980-1631-4726-95C8-AB729F4A2CC3}" srcOrd="0" destOrd="0" presId="urn:microsoft.com/office/officeart/2005/8/layout/process1"/>
    <dgm:cxn modelId="{0C2135BD-6380-4F2A-90BE-C5E97CA65D7D}" type="presParOf" srcId="{E26C60B9-C2E1-4CA4-8C73-A9692EFCE550}" destId="{16EE96D7-931B-4608-B688-69A04E1F4EEC}" srcOrd="6" destOrd="0" presId="urn:microsoft.com/office/officeart/2005/8/layout/process1"/>
    <dgm:cxn modelId="{853B7C36-79D1-465F-A330-EA2EDA3F2A1C}" type="presParOf" srcId="{E26C60B9-C2E1-4CA4-8C73-A9692EFCE550}" destId="{9710F87E-03D4-4622-99C8-47150F6CECAF}" srcOrd="7" destOrd="0" presId="urn:microsoft.com/office/officeart/2005/8/layout/process1"/>
    <dgm:cxn modelId="{BFAE2AAF-43BD-45B2-9DE7-D8CA6F29C383}" type="presParOf" srcId="{9710F87E-03D4-4622-99C8-47150F6CECAF}" destId="{6A3C0A38-B561-459E-9CBC-31646CF5A57F}" srcOrd="0" destOrd="0" presId="urn:microsoft.com/office/officeart/2005/8/layout/process1"/>
    <dgm:cxn modelId="{E714C3C1-42C7-4FA1-A0C5-6A2513FF0D81}" type="presParOf" srcId="{E26C60B9-C2E1-4CA4-8C73-A9692EFCE550}" destId="{AF4EE679-AC8F-4B8C-9EC0-B97B8833CF16}" srcOrd="8" destOrd="0" presId="urn:microsoft.com/office/officeart/2005/8/layout/process1"/>
    <dgm:cxn modelId="{BE215B36-3369-419A-9E35-4526A75359F4}" type="presParOf" srcId="{E26C60B9-C2E1-4CA4-8C73-A9692EFCE550}" destId="{135693B1-A9DF-42AE-8080-70DAFBB8B491}" srcOrd="9" destOrd="0" presId="urn:microsoft.com/office/officeart/2005/8/layout/process1"/>
    <dgm:cxn modelId="{E45A920D-FC1C-401F-A3DE-E4536EC995F5}" type="presParOf" srcId="{135693B1-A9DF-42AE-8080-70DAFBB8B491}" destId="{831E47DF-B088-4642-ADE8-2E632AC51E6C}" srcOrd="0" destOrd="0" presId="urn:microsoft.com/office/officeart/2005/8/layout/process1"/>
    <dgm:cxn modelId="{C65B4B84-E49D-46D9-B180-D3048E7E8E5A}" type="presParOf" srcId="{E26C60B9-C2E1-4CA4-8C73-A9692EFCE550}" destId="{99757AB6-9DBE-42FF-AA1B-BD70A778DB37}" srcOrd="10" destOrd="0" presId="urn:microsoft.com/office/officeart/2005/8/layout/process1"/>
    <dgm:cxn modelId="{95720E01-913D-4F51-B573-E7EFF54FAA89}" type="presParOf" srcId="{E26C60B9-C2E1-4CA4-8C73-A9692EFCE550}" destId="{6F840544-12AD-4153-8549-D6D09099645B}" srcOrd="11" destOrd="0" presId="urn:microsoft.com/office/officeart/2005/8/layout/process1"/>
    <dgm:cxn modelId="{C38DFEBC-8577-4B25-8835-A0B4EF60E5FC}" type="presParOf" srcId="{6F840544-12AD-4153-8549-D6D09099645B}" destId="{0DFA0947-7D23-4591-AA3C-F6721A418C4B}" srcOrd="0" destOrd="0" presId="urn:microsoft.com/office/officeart/2005/8/layout/process1"/>
    <dgm:cxn modelId="{921895F4-5B74-4899-9D04-B9FC16A82586}" type="presParOf" srcId="{E26C60B9-C2E1-4CA4-8C73-A9692EFCE550}" destId="{7D7EEFAB-5A0A-40A1-B165-023462FAD60D}" srcOrd="12" destOrd="0" presId="urn:microsoft.com/office/officeart/2005/8/layout/process1"/>
    <dgm:cxn modelId="{5AE11600-A301-4AF4-90DA-1365EB0D274F}" type="presParOf" srcId="{E26C60B9-C2E1-4CA4-8C73-A9692EFCE550}" destId="{D43E55ED-B09B-4B55-9C4D-E151AC4F3ABC}" srcOrd="13" destOrd="0" presId="urn:microsoft.com/office/officeart/2005/8/layout/process1"/>
    <dgm:cxn modelId="{BFBEBC06-204F-4633-BEFE-BE04248056C6}" type="presParOf" srcId="{D43E55ED-B09B-4B55-9C4D-E151AC4F3ABC}" destId="{6663F582-5CE4-4ABF-8AA8-3CDCD9E9AD91}" srcOrd="0" destOrd="0" presId="urn:microsoft.com/office/officeart/2005/8/layout/process1"/>
    <dgm:cxn modelId="{C0EB0B8E-E9AA-41D6-80DB-2C24DC1D2F47}" type="presParOf" srcId="{E26C60B9-C2E1-4CA4-8C73-A9692EFCE550}" destId="{DD40302B-B44A-44E2-B18F-C46B2FC3549C}" srcOrd="14" destOrd="0" presId="urn:microsoft.com/office/officeart/2005/8/layout/process1"/>
    <dgm:cxn modelId="{6C04EF18-7AD1-4388-B208-CA5238CE27CD}" type="presParOf" srcId="{E26C60B9-C2E1-4CA4-8C73-A9692EFCE550}" destId="{F7C03615-41A6-4D2D-B6D1-296ACEED3E90}" srcOrd="15" destOrd="0" presId="urn:microsoft.com/office/officeart/2005/8/layout/process1"/>
    <dgm:cxn modelId="{6DE65941-CEF6-4775-A686-A9663CE62F3E}" type="presParOf" srcId="{F7C03615-41A6-4D2D-B6D1-296ACEED3E90}" destId="{E4F39D0D-96A1-4FE2-922C-C5B65F75AAD5}" srcOrd="0" destOrd="0" presId="urn:microsoft.com/office/officeart/2005/8/layout/process1"/>
    <dgm:cxn modelId="{CF9CC249-1E2F-4906-A116-FB32FB9A412A}" type="presParOf" srcId="{E26C60B9-C2E1-4CA4-8C73-A9692EFCE550}" destId="{65AFA90C-96AA-4D44-AC8F-E2CE68F8A820}" srcOrd="1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F55ED-A209-477F-AFE0-000689CEE16E}">
      <dsp:nvSpPr>
        <dsp:cNvPr id="0" name=""/>
        <dsp:cNvSpPr/>
      </dsp:nvSpPr>
      <dsp:spPr>
        <a:xfrm>
          <a:off x="3624" y="2048685"/>
          <a:ext cx="838698" cy="12027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确定测试范围</a:t>
          </a:r>
        </a:p>
      </dsp:txBody>
      <dsp:txXfrm>
        <a:off x="28189" y="2073250"/>
        <a:ext cx="789568" cy="1153632"/>
      </dsp:txXfrm>
    </dsp:sp>
    <dsp:sp modelId="{0277214C-115E-4B9F-B554-38B050573FFB}">
      <dsp:nvSpPr>
        <dsp:cNvPr id="0" name=""/>
        <dsp:cNvSpPr/>
      </dsp:nvSpPr>
      <dsp:spPr>
        <a:xfrm>
          <a:off x="926193" y="2546067"/>
          <a:ext cx="177804" cy="2079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926193" y="2587666"/>
        <a:ext cx="124463" cy="124799"/>
      </dsp:txXfrm>
    </dsp:sp>
    <dsp:sp modelId="{763F09F5-B28F-4777-AB18-8A4B6F6F7801}">
      <dsp:nvSpPr>
        <dsp:cNvPr id="0" name=""/>
        <dsp:cNvSpPr/>
      </dsp:nvSpPr>
      <dsp:spPr>
        <a:xfrm>
          <a:off x="1177803" y="2048685"/>
          <a:ext cx="838698" cy="12027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签订委托授权</a:t>
          </a:r>
        </a:p>
      </dsp:txBody>
      <dsp:txXfrm>
        <a:off x="1202368" y="2073250"/>
        <a:ext cx="789568" cy="1153632"/>
      </dsp:txXfrm>
    </dsp:sp>
    <dsp:sp modelId="{D334812F-7553-4F1C-A402-3365AA65382F}">
      <dsp:nvSpPr>
        <dsp:cNvPr id="0" name=""/>
        <dsp:cNvSpPr/>
      </dsp:nvSpPr>
      <dsp:spPr>
        <a:xfrm>
          <a:off x="2100371" y="2546067"/>
          <a:ext cx="177804" cy="2079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2100371" y="2587666"/>
        <a:ext cx="124463" cy="124799"/>
      </dsp:txXfrm>
    </dsp:sp>
    <dsp:sp modelId="{DF443E21-C35C-4442-88DE-8EEBC936FBDE}">
      <dsp:nvSpPr>
        <dsp:cNvPr id="0" name=""/>
        <dsp:cNvSpPr/>
      </dsp:nvSpPr>
      <dsp:spPr>
        <a:xfrm>
          <a:off x="2351981" y="2048685"/>
          <a:ext cx="838698" cy="12027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前期信息收集</a:t>
          </a:r>
        </a:p>
      </dsp:txBody>
      <dsp:txXfrm>
        <a:off x="2376546" y="2073250"/>
        <a:ext cx="789568" cy="1153632"/>
      </dsp:txXfrm>
    </dsp:sp>
    <dsp:sp modelId="{E4ECEDA4-0CFA-4FFB-B1F3-18E7409CA938}">
      <dsp:nvSpPr>
        <dsp:cNvPr id="0" name=""/>
        <dsp:cNvSpPr/>
      </dsp:nvSpPr>
      <dsp:spPr>
        <a:xfrm>
          <a:off x="3274550" y="2546067"/>
          <a:ext cx="177804" cy="2079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3274550" y="2587666"/>
        <a:ext cx="124463" cy="124799"/>
      </dsp:txXfrm>
    </dsp:sp>
    <dsp:sp modelId="{16EE96D7-931B-4608-B688-69A04E1F4EEC}">
      <dsp:nvSpPr>
        <dsp:cNvPr id="0" name=""/>
        <dsp:cNvSpPr/>
      </dsp:nvSpPr>
      <dsp:spPr>
        <a:xfrm>
          <a:off x="3526159" y="2048685"/>
          <a:ext cx="838698" cy="12027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指定测试方案</a:t>
          </a:r>
        </a:p>
      </dsp:txBody>
      <dsp:txXfrm>
        <a:off x="3550724" y="2073250"/>
        <a:ext cx="789568" cy="1153632"/>
      </dsp:txXfrm>
    </dsp:sp>
    <dsp:sp modelId="{9710F87E-03D4-4622-99C8-47150F6CECAF}">
      <dsp:nvSpPr>
        <dsp:cNvPr id="0" name=""/>
        <dsp:cNvSpPr/>
      </dsp:nvSpPr>
      <dsp:spPr>
        <a:xfrm>
          <a:off x="4448728" y="2546067"/>
          <a:ext cx="177804" cy="2079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4448728" y="2587666"/>
        <a:ext cx="124463" cy="124799"/>
      </dsp:txXfrm>
    </dsp:sp>
    <dsp:sp modelId="{AF4EE679-AC8F-4B8C-9EC0-B97B8833CF16}">
      <dsp:nvSpPr>
        <dsp:cNvPr id="0" name=""/>
        <dsp:cNvSpPr/>
      </dsp:nvSpPr>
      <dsp:spPr>
        <a:xfrm>
          <a:off x="4700338" y="2048685"/>
          <a:ext cx="838698" cy="12027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渗透测试执行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漏洞分析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000" kern="1200" dirty="0"/>
            <a:t>过程记录</a:t>
          </a:r>
        </a:p>
      </dsp:txBody>
      <dsp:txXfrm>
        <a:off x="4724903" y="2073250"/>
        <a:ext cx="789568" cy="1153632"/>
      </dsp:txXfrm>
    </dsp:sp>
    <dsp:sp modelId="{135693B1-A9DF-42AE-8080-70DAFBB8B491}">
      <dsp:nvSpPr>
        <dsp:cNvPr id="0" name=""/>
        <dsp:cNvSpPr/>
      </dsp:nvSpPr>
      <dsp:spPr>
        <a:xfrm>
          <a:off x="5622906" y="2546067"/>
          <a:ext cx="177804" cy="2079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5622906" y="2587666"/>
        <a:ext cx="124463" cy="124799"/>
      </dsp:txXfrm>
    </dsp:sp>
    <dsp:sp modelId="{99757AB6-9DBE-42FF-AA1B-BD70A778DB37}">
      <dsp:nvSpPr>
        <dsp:cNvPr id="0" name=""/>
        <dsp:cNvSpPr/>
      </dsp:nvSpPr>
      <dsp:spPr>
        <a:xfrm>
          <a:off x="5874516" y="2048685"/>
          <a:ext cx="838698" cy="12027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清楚痕迹</a:t>
          </a:r>
        </a:p>
      </dsp:txBody>
      <dsp:txXfrm>
        <a:off x="5899081" y="2073250"/>
        <a:ext cx="789568" cy="1153632"/>
      </dsp:txXfrm>
    </dsp:sp>
    <dsp:sp modelId="{6F840544-12AD-4153-8549-D6D09099645B}">
      <dsp:nvSpPr>
        <dsp:cNvPr id="0" name=""/>
        <dsp:cNvSpPr/>
      </dsp:nvSpPr>
      <dsp:spPr>
        <a:xfrm>
          <a:off x="6797085" y="2546067"/>
          <a:ext cx="177804" cy="2079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6797085" y="2587666"/>
        <a:ext cx="124463" cy="124799"/>
      </dsp:txXfrm>
    </dsp:sp>
    <dsp:sp modelId="{7D7EEFAB-5A0A-40A1-B165-023462FAD60D}">
      <dsp:nvSpPr>
        <dsp:cNvPr id="0" name=""/>
        <dsp:cNvSpPr/>
      </dsp:nvSpPr>
      <dsp:spPr>
        <a:xfrm>
          <a:off x="7048694" y="2048685"/>
          <a:ext cx="838698" cy="12027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输出报告</a:t>
          </a:r>
        </a:p>
      </dsp:txBody>
      <dsp:txXfrm>
        <a:off x="7073259" y="2073250"/>
        <a:ext cx="789568" cy="1153632"/>
      </dsp:txXfrm>
    </dsp:sp>
    <dsp:sp modelId="{D43E55ED-B09B-4B55-9C4D-E151AC4F3ABC}">
      <dsp:nvSpPr>
        <dsp:cNvPr id="0" name=""/>
        <dsp:cNvSpPr/>
      </dsp:nvSpPr>
      <dsp:spPr>
        <a:xfrm>
          <a:off x="7971263" y="2546067"/>
          <a:ext cx="177804" cy="2079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7971263" y="2587666"/>
        <a:ext cx="124463" cy="124799"/>
      </dsp:txXfrm>
    </dsp:sp>
    <dsp:sp modelId="{DD40302B-B44A-44E2-B18F-C46B2FC3549C}">
      <dsp:nvSpPr>
        <dsp:cNvPr id="0" name=""/>
        <dsp:cNvSpPr/>
      </dsp:nvSpPr>
      <dsp:spPr>
        <a:xfrm>
          <a:off x="8222873" y="2048685"/>
          <a:ext cx="838698" cy="12027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复测</a:t>
          </a:r>
        </a:p>
      </dsp:txBody>
      <dsp:txXfrm>
        <a:off x="8247438" y="2073250"/>
        <a:ext cx="789568" cy="1153632"/>
      </dsp:txXfrm>
    </dsp:sp>
    <dsp:sp modelId="{F7C03615-41A6-4D2D-B6D1-296ACEED3E90}">
      <dsp:nvSpPr>
        <dsp:cNvPr id="0" name=""/>
        <dsp:cNvSpPr/>
      </dsp:nvSpPr>
      <dsp:spPr>
        <a:xfrm>
          <a:off x="9145441" y="2546067"/>
          <a:ext cx="177804" cy="20799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9145441" y="2587666"/>
        <a:ext cx="124463" cy="124799"/>
      </dsp:txXfrm>
    </dsp:sp>
    <dsp:sp modelId="{65AFA90C-96AA-4D44-AC8F-E2CE68F8A820}">
      <dsp:nvSpPr>
        <dsp:cNvPr id="0" name=""/>
        <dsp:cNvSpPr/>
      </dsp:nvSpPr>
      <dsp:spPr>
        <a:xfrm>
          <a:off x="9397051" y="2048685"/>
          <a:ext cx="838698" cy="120276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项目验收</a:t>
          </a:r>
        </a:p>
      </dsp:txBody>
      <dsp:txXfrm>
        <a:off x="9421616" y="2073250"/>
        <a:ext cx="789568" cy="1153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BF415-95AF-4242-95CB-BB8A24C77AC2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713EA-BF87-43FB-9D1C-D9B6430418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07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019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http://www.cac.gov.cn/2016-11/07/c_1119867116_2.htm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10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http://www.pentest-standard.org/index.php/PTES_Technical_Guidelines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302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http://www.pentest-standard.org/index.php/PTES_Technical_Guidelines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626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320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565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518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dirty="0"/>
              <a:t>https://bl4ck.in/penetration/2017/03/20/windows%E5%86%85%E7%BD%91%E6%B8%97%E9%80%8F%E6%9D%82%E8%B0%88.html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87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005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dirty="0"/>
              <a:t>https://bl4ck.in/penetration/2017/03/20/windows%E5%86%85%E7%BD%91%E6%B8%97%E9%80%8F%E6%9D%82%E8%B0%88.html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93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987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https://baikevideo.cdn.bcebos.com/media/mda-X8bZfxzUdcVRlrsL/eb3131e0b5f2d0bbe0b786eaf0e0b7c5_852x480_477000.m3u8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514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350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8193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r>
              <a:rPr lang="en-US" altLang="zh-CN" dirty="0"/>
              <a:t>https://zhuanlan.zhihu.com/p/299678160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161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6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073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202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46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607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905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56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https://baikevideo.cdn.bcebos.com/media/mda-X8bZfxzUdcVRlrsL/eb3131e0b5f2d0bbe0b786eaf0e0b7c5_852x480_477000.m3u8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900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600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787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9065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79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894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572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0819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58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* 报备测试 </a:t>
            </a:r>
            <a:r>
              <a:rPr lang="en-US" altLang="zh-CN" dirty="0"/>
              <a:t>IP</a:t>
            </a:r>
            <a:r>
              <a:rPr lang="zh-CN" altLang="en-US" dirty="0"/>
              <a:t>，方便加白、监控、测试、复盘等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584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http://www.pentest-standard.org/index.php/PTES_Technical_Guidelines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3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https://www.zhihu.com/question/330190966</a:t>
            </a:r>
          </a:p>
          <a:p>
            <a:r>
              <a:rPr lang="en-US" altLang="zh-CN" dirty="0"/>
              <a:t>https://www.zhihu.com/question/47775182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54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https://www.zhihu.com/question/330190966</a:t>
            </a:r>
          </a:p>
          <a:p>
            <a:r>
              <a:rPr lang="en-US" altLang="zh-CN" dirty="0"/>
              <a:t>https://www.zhihu.com/question/47775182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50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http://www.cac.gov.cn/2016-11/07/c_1119867116_2.htm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608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http://www.cac.gov.cn/2016-11/07/c_1119867116_2.htm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713EA-BF87-43FB-9D1C-D9B6430418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9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31"/>
          <p:cNvGrpSpPr/>
          <p:nvPr/>
        </p:nvGrpSpPr>
        <p:grpSpPr>
          <a:xfrm>
            <a:off x="5505" y="4677144"/>
            <a:ext cx="12241717" cy="672075"/>
            <a:chOff x="0" y="3579862"/>
            <a:chExt cx="9181288" cy="504056"/>
          </a:xfrm>
        </p:grpSpPr>
        <p:sp>
          <p:nvSpPr>
            <p:cNvPr id="10" name="矩形 9"/>
            <p:cNvSpPr/>
            <p:nvPr userDrawn="1"/>
          </p:nvSpPr>
          <p:spPr>
            <a:xfrm>
              <a:off x="0" y="3579862"/>
              <a:ext cx="9144000" cy="265435"/>
            </a:xfrm>
            <a:prstGeom prst="rect">
              <a:avLst/>
            </a:prstGeom>
            <a:pattFill prst="ltUpDiag">
              <a:fgClr>
                <a:srgbClr val="627F8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26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3" y="3845297"/>
              <a:ext cx="9164625" cy="23862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363802"/>
            <a:ext cx="10363200" cy="1470025"/>
          </a:xfrm>
        </p:spPr>
        <p:txBody>
          <a:bodyPr>
            <a:normAutofit/>
          </a:bodyPr>
          <a:lstStyle>
            <a:lvl1pPr>
              <a:defRPr lang="zh-CN" altLang="en-US" sz="5333" b="1" kern="0" dirty="0">
                <a:solidFill>
                  <a:srgbClr val="1443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5"/>
            <a:ext cx="8534400" cy="886949"/>
          </a:xfrm>
        </p:spPr>
        <p:txBody>
          <a:bodyPr>
            <a:normAutofit/>
          </a:bodyPr>
          <a:lstStyle>
            <a:lvl1pPr marL="0" indent="0" algn="ctr">
              <a:buNone/>
              <a:defRPr lang="zh-CN" altLang="en-US" sz="3733" b="0" kern="0" dirty="0" smtClean="0">
                <a:solidFill>
                  <a:srgbClr val="1443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609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pic>
        <p:nvPicPr>
          <p:cNvPr id="7" name="Picture 2" descr="E:\云计算IDC\云计算项目运作\电信云计算策略汇报\电信云公司深度战略合作\云计算战略合作签约策划\品牌宣传\天翼云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7919" y="777383"/>
            <a:ext cx="1920213" cy="546000"/>
          </a:xfrm>
          <a:prstGeom prst="rect">
            <a:avLst/>
          </a:prstGeom>
          <a:noFill/>
        </p:spPr>
      </p:pic>
      <p:sp>
        <p:nvSpPr>
          <p:cNvPr id="15" name="矩形 3"/>
          <p:cNvSpPr/>
          <p:nvPr/>
        </p:nvSpPr>
        <p:spPr>
          <a:xfrm>
            <a:off x="6288021" y="1518373"/>
            <a:ext cx="1104000" cy="122240"/>
          </a:xfrm>
          <a:custGeom>
            <a:avLst/>
            <a:gdLst>
              <a:gd name="connsiteX0" fmla="*/ 0 w 1116330"/>
              <a:gd name="connsiteY0" fmla="*/ 0 h 363984"/>
              <a:gd name="connsiteX1" fmla="*/ 1116330 w 1116330"/>
              <a:gd name="connsiteY1" fmla="*/ 0 h 363984"/>
              <a:gd name="connsiteX2" fmla="*/ 1116330 w 1116330"/>
              <a:gd name="connsiteY2" fmla="*/ 363984 h 363984"/>
              <a:gd name="connsiteX3" fmla="*/ 0 w 1116330"/>
              <a:gd name="connsiteY3" fmla="*/ 363984 h 363984"/>
              <a:gd name="connsiteX4" fmla="*/ 0 w 1116330"/>
              <a:gd name="connsiteY4" fmla="*/ 0 h 363984"/>
              <a:gd name="connsiteX0-1" fmla="*/ 0 w 1205865"/>
              <a:gd name="connsiteY0-2" fmla="*/ 7620 h 371604"/>
              <a:gd name="connsiteX1-3" fmla="*/ 1205865 w 1205865"/>
              <a:gd name="connsiteY1-4" fmla="*/ 0 h 371604"/>
              <a:gd name="connsiteX2-5" fmla="*/ 1116330 w 1205865"/>
              <a:gd name="connsiteY2-6" fmla="*/ 371604 h 371604"/>
              <a:gd name="connsiteX3-7" fmla="*/ 0 w 1205865"/>
              <a:gd name="connsiteY3-8" fmla="*/ 371604 h 371604"/>
              <a:gd name="connsiteX4-9" fmla="*/ 0 w 1205865"/>
              <a:gd name="connsiteY4-10" fmla="*/ 7620 h 371604"/>
              <a:gd name="connsiteX0-11" fmla="*/ 0 w 1203960"/>
              <a:gd name="connsiteY0-12" fmla="*/ 3810 h 367794"/>
              <a:gd name="connsiteX1-13" fmla="*/ 1203960 w 1203960"/>
              <a:gd name="connsiteY1-14" fmla="*/ 0 h 367794"/>
              <a:gd name="connsiteX2-15" fmla="*/ 1116330 w 1203960"/>
              <a:gd name="connsiteY2-16" fmla="*/ 367794 h 367794"/>
              <a:gd name="connsiteX3-17" fmla="*/ 0 w 1203960"/>
              <a:gd name="connsiteY3-18" fmla="*/ 367794 h 367794"/>
              <a:gd name="connsiteX4-19" fmla="*/ 0 w 1203960"/>
              <a:gd name="connsiteY4-20" fmla="*/ 3810 h 367794"/>
              <a:gd name="connsiteX0-21" fmla="*/ 0 w 1203960"/>
              <a:gd name="connsiteY0-22" fmla="*/ 6423 h 370407"/>
              <a:gd name="connsiteX1-23" fmla="*/ 145383 w 1203960"/>
              <a:gd name="connsiteY1-24" fmla="*/ 0 h 370407"/>
              <a:gd name="connsiteX2-25" fmla="*/ 1203960 w 1203960"/>
              <a:gd name="connsiteY2-26" fmla="*/ 2613 h 370407"/>
              <a:gd name="connsiteX3-27" fmla="*/ 1116330 w 1203960"/>
              <a:gd name="connsiteY3-28" fmla="*/ 370407 h 370407"/>
              <a:gd name="connsiteX4-29" fmla="*/ 0 w 1203960"/>
              <a:gd name="connsiteY4-30" fmla="*/ 370407 h 370407"/>
              <a:gd name="connsiteX5" fmla="*/ 0 w 1203960"/>
              <a:gd name="connsiteY5" fmla="*/ 6423 h 370407"/>
              <a:gd name="connsiteX0-31" fmla="*/ 0 w 1203960"/>
              <a:gd name="connsiteY0-32" fmla="*/ 370407 h 370407"/>
              <a:gd name="connsiteX1-33" fmla="*/ 145383 w 1203960"/>
              <a:gd name="connsiteY1-34" fmla="*/ 0 h 370407"/>
              <a:gd name="connsiteX2-35" fmla="*/ 1203960 w 1203960"/>
              <a:gd name="connsiteY2-36" fmla="*/ 2613 h 370407"/>
              <a:gd name="connsiteX3-37" fmla="*/ 1116330 w 1203960"/>
              <a:gd name="connsiteY3-38" fmla="*/ 370407 h 370407"/>
              <a:gd name="connsiteX4-39" fmla="*/ 0 w 1203960"/>
              <a:gd name="connsiteY4-40" fmla="*/ 370407 h 3704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rgbClr val="F97E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3" tIns="45688" rIns="91383" bIns="45688" rtlCol="0" anchor="ctr"/>
          <a:lstStyle/>
          <a:p>
            <a:pPr algn="ctr" defTabSz="913483"/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6" name="矩形 3"/>
          <p:cNvSpPr/>
          <p:nvPr/>
        </p:nvSpPr>
        <p:spPr>
          <a:xfrm flipH="1" flipV="1">
            <a:off x="5325679" y="1521157"/>
            <a:ext cx="1104000" cy="122240"/>
          </a:xfrm>
          <a:custGeom>
            <a:avLst/>
            <a:gdLst>
              <a:gd name="connsiteX0" fmla="*/ 0 w 1116330"/>
              <a:gd name="connsiteY0" fmla="*/ 0 h 363984"/>
              <a:gd name="connsiteX1" fmla="*/ 1116330 w 1116330"/>
              <a:gd name="connsiteY1" fmla="*/ 0 h 363984"/>
              <a:gd name="connsiteX2" fmla="*/ 1116330 w 1116330"/>
              <a:gd name="connsiteY2" fmla="*/ 363984 h 363984"/>
              <a:gd name="connsiteX3" fmla="*/ 0 w 1116330"/>
              <a:gd name="connsiteY3" fmla="*/ 363984 h 363984"/>
              <a:gd name="connsiteX4" fmla="*/ 0 w 1116330"/>
              <a:gd name="connsiteY4" fmla="*/ 0 h 363984"/>
              <a:gd name="connsiteX0-1" fmla="*/ 0 w 1205865"/>
              <a:gd name="connsiteY0-2" fmla="*/ 7620 h 371604"/>
              <a:gd name="connsiteX1-3" fmla="*/ 1205865 w 1205865"/>
              <a:gd name="connsiteY1-4" fmla="*/ 0 h 371604"/>
              <a:gd name="connsiteX2-5" fmla="*/ 1116330 w 1205865"/>
              <a:gd name="connsiteY2-6" fmla="*/ 371604 h 371604"/>
              <a:gd name="connsiteX3-7" fmla="*/ 0 w 1205865"/>
              <a:gd name="connsiteY3-8" fmla="*/ 371604 h 371604"/>
              <a:gd name="connsiteX4-9" fmla="*/ 0 w 1205865"/>
              <a:gd name="connsiteY4-10" fmla="*/ 7620 h 371604"/>
              <a:gd name="connsiteX0-11" fmla="*/ 0 w 1203960"/>
              <a:gd name="connsiteY0-12" fmla="*/ 3810 h 367794"/>
              <a:gd name="connsiteX1-13" fmla="*/ 1203960 w 1203960"/>
              <a:gd name="connsiteY1-14" fmla="*/ 0 h 367794"/>
              <a:gd name="connsiteX2-15" fmla="*/ 1116330 w 1203960"/>
              <a:gd name="connsiteY2-16" fmla="*/ 367794 h 367794"/>
              <a:gd name="connsiteX3-17" fmla="*/ 0 w 1203960"/>
              <a:gd name="connsiteY3-18" fmla="*/ 367794 h 367794"/>
              <a:gd name="connsiteX4-19" fmla="*/ 0 w 1203960"/>
              <a:gd name="connsiteY4-20" fmla="*/ 3810 h 367794"/>
              <a:gd name="connsiteX0-21" fmla="*/ 0 w 1203960"/>
              <a:gd name="connsiteY0-22" fmla="*/ 6423 h 370407"/>
              <a:gd name="connsiteX1-23" fmla="*/ 145383 w 1203960"/>
              <a:gd name="connsiteY1-24" fmla="*/ 0 h 370407"/>
              <a:gd name="connsiteX2-25" fmla="*/ 1203960 w 1203960"/>
              <a:gd name="connsiteY2-26" fmla="*/ 2613 h 370407"/>
              <a:gd name="connsiteX3-27" fmla="*/ 1116330 w 1203960"/>
              <a:gd name="connsiteY3-28" fmla="*/ 370407 h 370407"/>
              <a:gd name="connsiteX4-29" fmla="*/ 0 w 1203960"/>
              <a:gd name="connsiteY4-30" fmla="*/ 370407 h 370407"/>
              <a:gd name="connsiteX5" fmla="*/ 0 w 1203960"/>
              <a:gd name="connsiteY5" fmla="*/ 6423 h 370407"/>
              <a:gd name="connsiteX0-31" fmla="*/ 0 w 1203960"/>
              <a:gd name="connsiteY0-32" fmla="*/ 370407 h 370407"/>
              <a:gd name="connsiteX1-33" fmla="*/ 145383 w 1203960"/>
              <a:gd name="connsiteY1-34" fmla="*/ 0 h 370407"/>
              <a:gd name="connsiteX2-35" fmla="*/ 1203960 w 1203960"/>
              <a:gd name="connsiteY2-36" fmla="*/ 2613 h 370407"/>
              <a:gd name="connsiteX3-37" fmla="*/ 1116330 w 1203960"/>
              <a:gd name="connsiteY3-38" fmla="*/ 370407 h 370407"/>
              <a:gd name="connsiteX4-39" fmla="*/ 0 w 1203960"/>
              <a:gd name="connsiteY4-40" fmla="*/ 370407 h 3704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rgbClr val="3366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3" tIns="45688" rIns="91383" bIns="45688" rtlCol="0" anchor="ctr"/>
          <a:lstStyle/>
          <a:p>
            <a:pPr algn="ctr" defTabSz="913483"/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667934" y="8"/>
            <a:ext cx="535753" cy="6869679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8367" y="8"/>
            <a:ext cx="535753" cy="6869679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574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371" y="164643"/>
            <a:ext cx="7776864" cy="582593"/>
          </a:xfrm>
        </p:spPr>
        <p:txBody>
          <a:bodyPr>
            <a:noAutofit/>
          </a:bodyPr>
          <a:lstStyle>
            <a:lvl1pPr algn="l">
              <a:defRPr lang="zh-CN" altLang="en-US" sz="2667" b="1" kern="0" dirty="0" smtClean="0">
                <a:solidFill>
                  <a:srgbClr val="1443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7" name="Picture 2" descr="E:\云计算IDC\云计算项目运作\电信云计算策略汇报\电信云公司深度战略合作\云计算战略合作签约策划\品牌宣传\天翼云logo.png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8645" y="198510"/>
            <a:ext cx="1524011" cy="480053"/>
          </a:xfrm>
          <a:prstGeom prst="rect">
            <a:avLst/>
          </a:prstGeom>
          <a:noFill/>
        </p:spPr>
      </p:pic>
      <p:sp>
        <p:nvSpPr>
          <p:cNvPr id="25" name="矩形 24"/>
          <p:cNvSpPr/>
          <p:nvPr/>
        </p:nvSpPr>
        <p:spPr>
          <a:xfrm flipH="1">
            <a:off x="239353" y="164639"/>
            <a:ext cx="96011" cy="57606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 flipH="1">
            <a:off x="239353" y="164637"/>
            <a:ext cx="96011" cy="144000"/>
          </a:xfrm>
          <a:prstGeom prst="rect">
            <a:avLst/>
          </a:prstGeom>
          <a:solidFill>
            <a:srgbClr val="FD8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98" name="内容占位符 2"/>
          <p:cNvSpPr>
            <a:spLocks noGrp="1"/>
          </p:cNvSpPr>
          <p:nvPr>
            <p:ph idx="1"/>
          </p:nvPr>
        </p:nvSpPr>
        <p:spPr>
          <a:xfrm>
            <a:off x="609600" y="1142987"/>
            <a:ext cx="10972800" cy="4983180"/>
          </a:xfrm>
        </p:spPr>
        <p:txBody>
          <a:bodyPr>
            <a:normAutofit/>
          </a:bodyPr>
          <a:lstStyle>
            <a:lvl1pPr marL="235354" indent="-235354">
              <a:lnSpc>
                <a:spcPct val="130000"/>
              </a:lnSpc>
              <a:spcBef>
                <a:spcPts val="533"/>
              </a:spcBef>
              <a:defRPr lang="zh-CN" altLang="en-US" sz="2400" b="1" kern="0" dirty="0" smtClean="0">
                <a:solidFill>
                  <a:srgbClr val="14439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472403" indent="-237048">
              <a:lnSpc>
                <a:spcPct val="130000"/>
              </a:lnSpc>
              <a:spcBef>
                <a:spcPts val="533"/>
              </a:spcBef>
              <a:defRPr sz="1867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Bef>
                <a:spcPts val="533"/>
              </a:spcBef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Bef>
                <a:spcPts val="533"/>
              </a:spcBef>
              <a:defRPr sz="2133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Bef>
                <a:spcPts val="533"/>
              </a:spcBef>
              <a:defRPr sz="2133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cxnSp>
        <p:nvCxnSpPr>
          <p:cNvPr id="10" name="直接连接符 12"/>
          <p:cNvCxnSpPr/>
          <p:nvPr/>
        </p:nvCxnSpPr>
        <p:spPr>
          <a:xfrm>
            <a:off x="4" y="777096"/>
            <a:ext cx="10320469" cy="0"/>
          </a:xfrm>
          <a:prstGeom prst="line">
            <a:avLst/>
          </a:prstGeom>
          <a:ln w="1270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637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31"/>
          <p:cNvGrpSpPr/>
          <p:nvPr/>
        </p:nvGrpSpPr>
        <p:grpSpPr>
          <a:xfrm>
            <a:off x="5505" y="4677144"/>
            <a:ext cx="12241717" cy="672075"/>
            <a:chOff x="0" y="3579862"/>
            <a:chExt cx="9181288" cy="504056"/>
          </a:xfrm>
        </p:grpSpPr>
        <p:sp>
          <p:nvSpPr>
            <p:cNvPr id="9" name="矩形 8"/>
            <p:cNvSpPr/>
            <p:nvPr userDrawn="1"/>
          </p:nvSpPr>
          <p:spPr>
            <a:xfrm>
              <a:off x="0" y="3579862"/>
              <a:ext cx="9144000" cy="265435"/>
            </a:xfrm>
            <a:prstGeom prst="rect">
              <a:avLst/>
            </a:prstGeom>
            <a:pattFill prst="ltUpDiag">
              <a:fgClr>
                <a:srgbClr val="627F89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26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3" y="3845297"/>
              <a:ext cx="9164625" cy="238621"/>
            </a:xfrm>
            <a:prstGeom prst="rect">
              <a:avLst/>
            </a:prstGeom>
          </p:spPr>
        </p:pic>
      </p:grpSp>
      <p:sp>
        <p:nvSpPr>
          <p:cNvPr id="20" name="标题 1"/>
          <p:cNvSpPr>
            <a:spLocks noGrp="1"/>
          </p:cNvSpPr>
          <p:nvPr>
            <p:ph type="ctrTitle" hasCustomPrompt="1"/>
          </p:nvPr>
        </p:nvSpPr>
        <p:spPr>
          <a:xfrm>
            <a:off x="914400" y="2852943"/>
            <a:ext cx="10363200" cy="1470025"/>
          </a:xfrm>
        </p:spPr>
        <p:txBody>
          <a:bodyPr>
            <a:normAutofit/>
          </a:bodyPr>
          <a:lstStyle>
            <a:lvl1pPr>
              <a:defRPr sz="5333">
                <a:solidFill>
                  <a:srgbClr val="144395"/>
                </a:solidFill>
              </a:defRPr>
            </a:lvl1pPr>
          </a:lstStyle>
          <a:p>
            <a:r>
              <a:rPr lang="en-US" altLang="zh-CN" dirty="0"/>
              <a:t>Thanks!</a:t>
            </a:r>
            <a:endParaRPr lang="zh-CN" altLang="en-US" dirty="0"/>
          </a:p>
        </p:txBody>
      </p:sp>
      <p:pic>
        <p:nvPicPr>
          <p:cNvPr id="21" name="Picture 2" descr="E:\云计算IDC\云计算项目运作\电信云计算策略汇报\电信云公司深度战略合作\云计算战略合作签约策划\品牌宣传\天翼云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5900" y="1028734"/>
            <a:ext cx="1920213" cy="546000"/>
          </a:xfrm>
          <a:prstGeom prst="rect">
            <a:avLst/>
          </a:prstGeom>
          <a:noFill/>
        </p:spPr>
      </p:pic>
      <p:sp>
        <p:nvSpPr>
          <p:cNvPr id="23" name="矩形 3"/>
          <p:cNvSpPr/>
          <p:nvPr/>
        </p:nvSpPr>
        <p:spPr>
          <a:xfrm>
            <a:off x="6115188" y="1780301"/>
            <a:ext cx="1104000" cy="122240"/>
          </a:xfrm>
          <a:custGeom>
            <a:avLst/>
            <a:gdLst>
              <a:gd name="connsiteX0" fmla="*/ 0 w 1116330"/>
              <a:gd name="connsiteY0" fmla="*/ 0 h 363984"/>
              <a:gd name="connsiteX1" fmla="*/ 1116330 w 1116330"/>
              <a:gd name="connsiteY1" fmla="*/ 0 h 363984"/>
              <a:gd name="connsiteX2" fmla="*/ 1116330 w 1116330"/>
              <a:gd name="connsiteY2" fmla="*/ 363984 h 363984"/>
              <a:gd name="connsiteX3" fmla="*/ 0 w 1116330"/>
              <a:gd name="connsiteY3" fmla="*/ 363984 h 363984"/>
              <a:gd name="connsiteX4" fmla="*/ 0 w 1116330"/>
              <a:gd name="connsiteY4" fmla="*/ 0 h 363984"/>
              <a:gd name="connsiteX0-1" fmla="*/ 0 w 1205865"/>
              <a:gd name="connsiteY0-2" fmla="*/ 7620 h 371604"/>
              <a:gd name="connsiteX1-3" fmla="*/ 1205865 w 1205865"/>
              <a:gd name="connsiteY1-4" fmla="*/ 0 h 371604"/>
              <a:gd name="connsiteX2-5" fmla="*/ 1116330 w 1205865"/>
              <a:gd name="connsiteY2-6" fmla="*/ 371604 h 371604"/>
              <a:gd name="connsiteX3-7" fmla="*/ 0 w 1205865"/>
              <a:gd name="connsiteY3-8" fmla="*/ 371604 h 371604"/>
              <a:gd name="connsiteX4-9" fmla="*/ 0 w 1205865"/>
              <a:gd name="connsiteY4-10" fmla="*/ 7620 h 371604"/>
              <a:gd name="connsiteX0-11" fmla="*/ 0 w 1203960"/>
              <a:gd name="connsiteY0-12" fmla="*/ 3810 h 367794"/>
              <a:gd name="connsiteX1-13" fmla="*/ 1203960 w 1203960"/>
              <a:gd name="connsiteY1-14" fmla="*/ 0 h 367794"/>
              <a:gd name="connsiteX2-15" fmla="*/ 1116330 w 1203960"/>
              <a:gd name="connsiteY2-16" fmla="*/ 367794 h 367794"/>
              <a:gd name="connsiteX3-17" fmla="*/ 0 w 1203960"/>
              <a:gd name="connsiteY3-18" fmla="*/ 367794 h 367794"/>
              <a:gd name="connsiteX4-19" fmla="*/ 0 w 1203960"/>
              <a:gd name="connsiteY4-20" fmla="*/ 3810 h 367794"/>
              <a:gd name="connsiteX0-21" fmla="*/ 0 w 1203960"/>
              <a:gd name="connsiteY0-22" fmla="*/ 6423 h 370407"/>
              <a:gd name="connsiteX1-23" fmla="*/ 145383 w 1203960"/>
              <a:gd name="connsiteY1-24" fmla="*/ 0 h 370407"/>
              <a:gd name="connsiteX2-25" fmla="*/ 1203960 w 1203960"/>
              <a:gd name="connsiteY2-26" fmla="*/ 2613 h 370407"/>
              <a:gd name="connsiteX3-27" fmla="*/ 1116330 w 1203960"/>
              <a:gd name="connsiteY3-28" fmla="*/ 370407 h 370407"/>
              <a:gd name="connsiteX4-29" fmla="*/ 0 w 1203960"/>
              <a:gd name="connsiteY4-30" fmla="*/ 370407 h 370407"/>
              <a:gd name="connsiteX5" fmla="*/ 0 w 1203960"/>
              <a:gd name="connsiteY5" fmla="*/ 6423 h 370407"/>
              <a:gd name="connsiteX0-31" fmla="*/ 0 w 1203960"/>
              <a:gd name="connsiteY0-32" fmla="*/ 370407 h 370407"/>
              <a:gd name="connsiteX1-33" fmla="*/ 145383 w 1203960"/>
              <a:gd name="connsiteY1-34" fmla="*/ 0 h 370407"/>
              <a:gd name="connsiteX2-35" fmla="*/ 1203960 w 1203960"/>
              <a:gd name="connsiteY2-36" fmla="*/ 2613 h 370407"/>
              <a:gd name="connsiteX3-37" fmla="*/ 1116330 w 1203960"/>
              <a:gd name="connsiteY3-38" fmla="*/ 370407 h 370407"/>
              <a:gd name="connsiteX4-39" fmla="*/ 0 w 1203960"/>
              <a:gd name="connsiteY4-40" fmla="*/ 370407 h 3704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rgbClr val="F97E39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3" tIns="45688" rIns="91383" bIns="45688" rtlCol="0" anchor="ctr"/>
          <a:lstStyle/>
          <a:p>
            <a:pPr algn="ctr" defTabSz="913483"/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24" name="矩形 3"/>
          <p:cNvSpPr/>
          <p:nvPr/>
        </p:nvSpPr>
        <p:spPr>
          <a:xfrm flipH="1" flipV="1">
            <a:off x="5147204" y="1767859"/>
            <a:ext cx="1104000" cy="122240"/>
          </a:xfrm>
          <a:custGeom>
            <a:avLst/>
            <a:gdLst>
              <a:gd name="connsiteX0" fmla="*/ 0 w 1116330"/>
              <a:gd name="connsiteY0" fmla="*/ 0 h 363984"/>
              <a:gd name="connsiteX1" fmla="*/ 1116330 w 1116330"/>
              <a:gd name="connsiteY1" fmla="*/ 0 h 363984"/>
              <a:gd name="connsiteX2" fmla="*/ 1116330 w 1116330"/>
              <a:gd name="connsiteY2" fmla="*/ 363984 h 363984"/>
              <a:gd name="connsiteX3" fmla="*/ 0 w 1116330"/>
              <a:gd name="connsiteY3" fmla="*/ 363984 h 363984"/>
              <a:gd name="connsiteX4" fmla="*/ 0 w 1116330"/>
              <a:gd name="connsiteY4" fmla="*/ 0 h 363984"/>
              <a:gd name="connsiteX0-1" fmla="*/ 0 w 1205865"/>
              <a:gd name="connsiteY0-2" fmla="*/ 7620 h 371604"/>
              <a:gd name="connsiteX1-3" fmla="*/ 1205865 w 1205865"/>
              <a:gd name="connsiteY1-4" fmla="*/ 0 h 371604"/>
              <a:gd name="connsiteX2-5" fmla="*/ 1116330 w 1205865"/>
              <a:gd name="connsiteY2-6" fmla="*/ 371604 h 371604"/>
              <a:gd name="connsiteX3-7" fmla="*/ 0 w 1205865"/>
              <a:gd name="connsiteY3-8" fmla="*/ 371604 h 371604"/>
              <a:gd name="connsiteX4-9" fmla="*/ 0 w 1205865"/>
              <a:gd name="connsiteY4-10" fmla="*/ 7620 h 371604"/>
              <a:gd name="connsiteX0-11" fmla="*/ 0 w 1203960"/>
              <a:gd name="connsiteY0-12" fmla="*/ 3810 h 367794"/>
              <a:gd name="connsiteX1-13" fmla="*/ 1203960 w 1203960"/>
              <a:gd name="connsiteY1-14" fmla="*/ 0 h 367794"/>
              <a:gd name="connsiteX2-15" fmla="*/ 1116330 w 1203960"/>
              <a:gd name="connsiteY2-16" fmla="*/ 367794 h 367794"/>
              <a:gd name="connsiteX3-17" fmla="*/ 0 w 1203960"/>
              <a:gd name="connsiteY3-18" fmla="*/ 367794 h 367794"/>
              <a:gd name="connsiteX4-19" fmla="*/ 0 w 1203960"/>
              <a:gd name="connsiteY4-20" fmla="*/ 3810 h 367794"/>
              <a:gd name="connsiteX0-21" fmla="*/ 0 w 1203960"/>
              <a:gd name="connsiteY0-22" fmla="*/ 6423 h 370407"/>
              <a:gd name="connsiteX1-23" fmla="*/ 145383 w 1203960"/>
              <a:gd name="connsiteY1-24" fmla="*/ 0 h 370407"/>
              <a:gd name="connsiteX2-25" fmla="*/ 1203960 w 1203960"/>
              <a:gd name="connsiteY2-26" fmla="*/ 2613 h 370407"/>
              <a:gd name="connsiteX3-27" fmla="*/ 1116330 w 1203960"/>
              <a:gd name="connsiteY3-28" fmla="*/ 370407 h 370407"/>
              <a:gd name="connsiteX4-29" fmla="*/ 0 w 1203960"/>
              <a:gd name="connsiteY4-30" fmla="*/ 370407 h 370407"/>
              <a:gd name="connsiteX5" fmla="*/ 0 w 1203960"/>
              <a:gd name="connsiteY5" fmla="*/ 6423 h 370407"/>
              <a:gd name="connsiteX0-31" fmla="*/ 0 w 1203960"/>
              <a:gd name="connsiteY0-32" fmla="*/ 370407 h 370407"/>
              <a:gd name="connsiteX1-33" fmla="*/ 145383 w 1203960"/>
              <a:gd name="connsiteY1-34" fmla="*/ 0 h 370407"/>
              <a:gd name="connsiteX2-35" fmla="*/ 1203960 w 1203960"/>
              <a:gd name="connsiteY2-36" fmla="*/ 2613 h 370407"/>
              <a:gd name="connsiteX3-37" fmla="*/ 1116330 w 1203960"/>
              <a:gd name="connsiteY3-38" fmla="*/ 370407 h 370407"/>
              <a:gd name="connsiteX4-39" fmla="*/ 0 w 1203960"/>
              <a:gd name="connsiteY4-40" fmla="*/ 370407 h 3704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rgbClr val="3366FF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3" tIns="45688" rIns="91383" bIns="45688" rtlCol="0" anchor="ctr"/>
          <a:lstStyle/>
          <a:p>
            <a:pPr algn="ctr" defTabSz="913483"/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-8367" y="8"/>
            <a:ext cx="535753" cy="6869679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667934" y="8"/>
            <a:ext cx="535753" cy="6869679"/>
          </a:xfrm>
          <a:prstGeom prst="rect">
            <a:avLst/>
          </a:prstGeom>
          <a:solidFill>
            <a:srgbClr val="336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299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50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FCB5-2E74-466E-9706-0903C002D2CD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1955-38FE-4E5E-8DED-6F65D749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684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FCB5-2E74-466E-9706-0903C002D2CD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1955-38FE-4E5E-8DED-6F65D749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32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FCB5-2E74-466E-9706-0903C002D2CD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B1955-38FE-4E5E-8DED-6F65D749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76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9FCB5-2E74-466E-9706-0903C002D2CD}" type="datetimeFigureOut">
              <a:rPr lang="zh-CN" altLang="en-US" smtClean="0"/>
              <a:t>2021/10/25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5" y="6356357"/>
            <a:ext cx="14541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B1955-38FE-4E5E-8DED-6F65D7493E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74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0" r:id="rId5"/>
    <p:sldLayoutId id="2147483661" r:id="rId6"/>
    <p:sldLayoutId id="2147483662" r:id="rId7"/>
  </p:sldLayoutIdLst>
  <p:txStyles>
    <p:titleStyle>
      <a:lvl1pPr algn="ctr" defTabSz="1219109" rtl="0" eaLnBrk="1" latinLnBrk="0" hangingPunct="1">
        <a:spcBef>
          <a:spcPct val="0"/>
        </a:spcBef>
        <a:buNone/>
        <a:defRPr lang="zh-CN" altLang="en-US" sz="2933" b="1" kern="0" dirty="0" smtClean="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57166" indent="-457166" algn="l" defTabSz="1219109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25" indent="-380970" algn="l" defTabSz="1219109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5" indent="-304775" algn="l" defTabSz="121910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38" indent="-304775" algn="l" defTabSz="1219109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0" indent="-304775" algn="l" defTabSz="1219109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543" indent="-304775" algn="l" defTabSz="12191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98" indent="-304775" algn="l" defTabSz="12191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1" indent="-304775" algn="l" defTabSz="12191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04" indent="-304775" algn="l" defTabSz="1219109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4" algn="l" defTabSz="12191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9" algn="l" defTabSz="12191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1" algn="l" defTabSz="12191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5" algn="l" defTabSz="12191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68" algn="l" defTabSz="12191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1" algn="l" defTabSz="12191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73" algn="l" defTabSz="12191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28" algn="l" defTabSz="12191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3.png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45.png"/><Relationship Id="rId4" Type="http://schemas.microsoft.com/office/2007/relationships/hdphoto" Target="../media/hdphoto8.wdp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48.png"/><Relationship Id="rId4" Type="http://schemas.microsoft.com/office/2007/relationships/hdphoto" Target="../media/hdphoto11.wdp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51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video.cdn.bcebos.com/media/mda-X8bZfxzUdcVRlrsL/eb3131e0b5f2d0bbe0b786eaf0e0b7c5_852x480_477000.m3u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55.png"/><Relationship Id="rId4" Type="http://schemas.microsoft.com/office/2007/relationships/hdphoto" Target="../media/hdphoto18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57.png"/><Relationship Id="rId4" Type="http://schemas.microsoft.com/office/2007/relationships/hdphoto" Target="../media/hdphoto20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ntest-standard.org/index.php/Main_Pag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ops.ctyun.cn/wiki/pages/viewpage.action?pageId=38666494" TargetMode="External"/><Relationship Id="rId5" Type="http://schemas.openxmlformats.org/officeDocument/2006/relationships/hyperlink" Target="https://zhuanlan.zhihu.com/p/299678160" TargetMode="External"/><Relationship Id="rId4" Type="http://schemas.openxmlformats.org/officeDocument/2006/relationships/hyperlink" Target="https://github.com/digininja/DVWA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渗透测试方法简介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17963" y="4669379"/>
            <a:ext cx="8534400" cy="886949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吴雷 </a:t>
            </a:r>
            <a:r>
              <a:rPr lang="en-US" altLang="zh-CN" sz="1800" b="1" dirty="0"/>
              <a:t>2021.10.25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7518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个人可以进行渗透测试吗？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D2CF4-B8AD-43A6-8DB6-1DBD63A1883B}"/>
              </a:ext>
            </a:extLst>
          </p:cNvPr>
          <p:cNvSpPr txBox="1"/>
          <p:nvPr/>
        </p:nvSpPr>
        <p:spPr>
          <a:xfrm>
            <a:off x="356616" y="1190577"/>
            <a:ext cx="10460736" cy="491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我想自学渗透测试，想在互联网上找个网站练练手可以吗？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这个网站这个地方逻辑有点意思，可能有漏洞，我试试看看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出了新漏洞，我在 </a:t>
            </a:r>
            <a:r>
              <a:rPr lang="en-US" altLang="zh-CN" sz="1500" dirty="0">
                <a:latin typeface="+mn-ea"/>
              </a:rPr>
              <a:t>GitHub </a:t>
            </a:r>
            <a:r>
              <a:rPr lang="zh-CN" altLang="en-US" sz="1500" dirty="0">
                <a:latin typeface="+mn-ea"/>
              </a:rPr>
              <a:t>上看见了 </a:t>
            </a:r>
            <a:r>
              <a:rPr lang="en-US" altLang="zh-CN" sz="1500" dirty="0">
                <a:latin typeface="+mn-ea"/>
              </a:rPr>
              <a:t>PoC </a:t>
            </a:r>
            <a:r>
              <a:rPr lang="zh-CN" altLang="en-US" sz="1500" dirty="0">
                <a:latin typeface="+mn-ea"/>
              </a:rPr>
              <a:t>代码，我跑跑测试几个网站看看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GitHub </a:t>
            </a:r>
            <a:r>
              <a:rPr lang="zh-CN" altLang="en-US" sz="1500" dirty="0">
                <a:latin typeface="+mn-ea"/>
              </a:rPr>
              <a:t>上出了一个新的开源扫描器，下载下来试试，就用公司的官网试试效果吧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…</a:t>
            </a:r>
            <a:endParaRPr lang="zh-CN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288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8EE2F4AB-74BB-446F-9791-F81B7EF049D0}"/>
              </a:ext>
            </a:extLst>
          </p:cNvPr>
          <p:cNvSpPr txBox="1"/>
          <p:nvPr/>
        </p:nvSpPr>
        <p:spPr>
          <a:xfrm>
            <a:off x="431371" y="1140286"/>
            <a:ext cx="4293029" cy="4660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500" dirty="0">
                <a:latin typeface="+mn-ea"/>
              </a:rPr>
              <a:t>“非常感谢提交漏洞和对</a:t>
            </a:r>
            <a:r>
              <a:rPr lang="en-US" altLang="zh-CN" sz="1500" dirty="0">
                <a:latin typeface="+mn-ea"/>
              </a:rPr>
              <a:t>XXXX</a:t>
            </a:r>
            <a:r>
              <a:rPr lang="zh-CN" altLang="en-US" sz="1500" dirty="0">
                <a:latin typeface="+mn-ea"/>
              </a:rPr>
              <a:t>的支持，我们已第一时间将漏洞修复完毕，并抓捕了你”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个人可以进行渗透测试吗？</a:t>
            </a:r>
          </a:p>
        </p:txBody>
      </p:sp>
      <p:pic>
        <p:nvPicPr>
          <p:cNvPr id="7" name="Picture 2" descr="不是说问题不大么？">
            <a:extLst>
              <a:ext uri="{FF2B5EF4-FFF2-40B4-BE49-F238E27FC236}">
                <a16:creationId xmlns:a16="http://schemas.microsoft.com/office/drawing/2014/main" id="{28D1FE98-6DF9-4FD6-AB23-CA4BC278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826" y="4690644"/>
            <a:ext cx="1837042" cy="179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77729A-86E7-4D7B-9417-45F6316A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0" y="2232257"/>
            <a:ext cx="4073769" cy="7433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EFED42-DEDD-4E77-B4A1-601B33A37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869" y="3567064"/>
            <a:ext cx="3988005" cy="14055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50D235-4275-4154-A10A-2A8A55CB8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0219" y="5360306"/>
            <a:ext cx="4522576" cy="1021444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F5515C5-73C6-4F18-9257-B11649BE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013" y="1430923"/>
            <a:ext cx="3452813" cy="376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5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个人可以进行渗透测试吗？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D2CF4-B8AD-43A6-8DB6-1DBD63A1883B}"/>
              </a:ext>
            </a:extLst>
          </p:cNvPr>
          <p:cNvSpPr txBox="1"/>
          <p:nvPr/>
        </p:nvSpPr>
        <p:spPr>
          <a:xfrm>
            <a:off x="356616" y="1190577"/>
            <a:ext cx="10460736" cy="491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第二十六条　开展网络安全认证、检测、风险评估等活动，向社会发布系统漏洞、计算机病毒、网络攻击、网络侵入等网络安全信息，应当遵守国家有关规定。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第二十七条　任何个人和组织不得从事非法侵入他人网络、干扰他人网络正常功能、窃取网络数据等危害网络安全的活动；不得提供专门用于从事侵入网络、干扰网络正常功能及防护措施、窃取网络数据等危害网络安全活动的程序、工具；明知他人从事危害网络安全的活动的，不得为其提供技术支持、广告推广、支付结算等帮助。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5475065-5FB4-44DB-AE69-61355228A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94"/>
          <a:stretch/>
        </p:blipFill>
        <p:spPr bwMode="auto">
          <a:xfrm>
            <a:off x="8515351" y="4113216"/>
            <a:ext cx="3400424" cy="243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6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个人可以进行渗透测试吗？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D2CF4-B8AD-43A6-8DB6-1DBD63A1883B}"/>
              </a:ext>
            </a:extLst>
          </p:cNvPr>
          <p:cNvSpPr txBox="1"/>
          <p:nvPr/>
        </p:nvSpPr>
        <p:spPr>
          <a:xfrm>
            <a:off x="356616" y="1190577"/>
            <a:ext cx="10460736" cy="491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第二百八十五条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违反国家规定，侵入国家事务、国防建设、尖端科学技术领域的计算机信息系统的，处三年以下有期徒刑或者拘役。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第二百八十六条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违反国家规定，对计算机信息系统功能进行删除、修改、增加、干扰，造成计算机信息系统不能正常运行，后果严重的，处五年以下有期徒刑或者拘役；后果特别严重的，处五年以上有期徒刑。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违反国家规定，对计算机信息系统中存储、处理或者传输的数据和应用程序进行删除、修改、增加的操作，后果严重的，依照前款的规定处罚。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故意制作、传播计算机病毒等破坏性程序，影响计算机系统正常运行，后果严重的，依照第一款的规定处罚。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第二百八十七条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利用计算机实施金融诈骗、盗窃、贪污、挪用公款、窃取国家秘密或者其他犯罪的，依照本法有关规定定罪处罚。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1AB632-DC08-4359-B2D7-0AC0E79D2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960" y="4786265"/>
            <a:ext cx="3746491" cy="20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8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个人可以进行渗透测试吗？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D2CF4-B8AD-43A6-8DB6-1DBD63A1883B}"/>
              </a:ext>
            </a:extLst>
          </p:cNvPr>
          <p:cNvSpPr txBox="1"/>
          <p:nvPr/>
        </p:nvSpPr>
        <p:spPr>
          <a:xfrm>
            <a:off x="356616" y="1190577"/>
            <a:ext cx="11359134" cy="4714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第二十九条 有下列行为之一的，处</a:t>
            </a:r>
            <a:r>
              <a:rPr lang="en-US" altLang="zh-CN" sz="1500" dirty="0">
                <a:latin typeface="+mn-ea"/>
              </a:rPr>
              <a:t>5</a:t>
            </a:r>
            <a:r>
              <a:rPr lang="zh-CN" altLang="en-US" sz="1500" dirty="0">
                <a:latin typeface="+mn-ea"/>
              </a:rPr>
              <a:t>日以下拘留；情节较重的，处</a:t>
            </a:r>
            <a:r>
              <a:rPr lang="en-US" altLang="zh-CN" sz="1500" dirty="0">
                <a:latin typeface="+mn-ea"/>
              </a:rPr>
              <a:t>5</a:t>
            </a:r>
            <a:r>
              <a:rPr lang="zh-CN" altLang="en-US" sz="1500" dirty="0">
                <a:latin typeface="+mn-ea"/>
              </a:rPr>
              <a:t>日以上</a:t>
            </a:r>
            <a:r>
              <a:rPr lang="en-US" altLang="zh-CN" sz="1500" dirty="0">
                <a:latin typeface="+mn-ea"/>
              </a:rPr>
              <a:t>10</a:t>
            </a:r>
            <a:r>
              <a:rPr lang="zh-CN" altLang="en-US" sz="1500" dirty="0">
                <a:latin typeface="+mn-ea"/>
              </a:rPr>
              <a:t>日以下拘留：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（一）违反国家规定，侵入计算机信息系统，造成危害的；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（二）违反国家规定，对计算机信息系统功能进行删除、修改、增加、干扰，造成计算机信息系统不能正常运行的；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（三）违反国家规定，对计算机信息系统中存储、处理、传输的数据和应用程序进行删除、修改、增加的；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（四）故意制作、传播计算机病毒等破坏性程序，影响计算机信息系统正常运行的。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BE410D1-1F3C-4A69-BE1A-EDC1DDAA8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939" y="3429000"/>
            <a:ext cx="214244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4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个人可以进行渗透测试吗？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D2CF4-B8AD-43A6-8DB6-1DBD63A1883B}"/>
              </a:ext>
            </a:extLst>
          </p:cNvPr>
          <p:cNvSpPr txBox="1"/>
          <p:nvPr/>
        </p:nvSpPr>
        <p:spPr>
          <a:xfrm>
            <a:off x="356616" y="1190577"/>
            <a:ext cx="10460736" cy="491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rgbClr val="FF0000"/>
                </a:solidFill>
                <a:latin typeface="+mn-ea"/>
              </a:rPr>
              <a:t>未授权即违法</a:t>
            </a:r>
            <a:endParaRPr lang="en-US" altLang="zh-CN" sz="1500" b="1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b="1" dirty="0">
                <a:latin typeface="+mn-ea"/>
              </a:rPr>
              <a:t>在各大 </a:t>
            </a:r>
            <a:r>
              <a:rPr lang="en-US" altLang="zh-CN" sz="1500" b="1" dirty="0">
                <a:latin typeface="+mn-ea"/>
              </a:rPr>
              <a:t>SRC </a:t>
            </a:r>
            <a:r>
              <a:rPr lang="zh-CN" altLang="en-US" sz="1500" b="1" dirty="0">
                <a:latin typeface="+mn-ea"/>
              </a:rPr>
              <a:t>提交漏洞</a:t>
            </a:r>
            <a:endParaRPr lang="en-US" altLang="zh-CN" sz="15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b="1" dirty="0">
                <a:latin typeface="+mn-ea"/>
              </a:rPr>
              <a:t>务必认真研读平台的白帽子手册（守则）</a:t>
            </a:r>
            <a:endParaRPr lang="en-US" altLang="zh-CN" sz="15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b="1" dirty="0">
                <a:latin typeface="+mn-ea"/>
              </a:rPr>
              <a:t>守法第一，责任为先</a:t>
            </a:r>
            <a:endParaRPr lang="en-US" altLang="zh-CN" sz="1500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zh-CN" altLang="en-US" sz="15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6F747C-F474-4FA5-9B5B-2FE12E8CC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036487"/>
            <a:ext cx="2476500" cy="619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4DB9D4-FC02-43B6-8F22-4AB8C54C1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1936647"/>
            <a:ext cx="2695575" cy="6572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8D2E60-4503-48BE-9A93-36AA6402E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74" y="2827282"/>
            <a:ext cx="2962275" cy="5810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4656F0-086C-42E8-8C7E-600BFDD18E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025" y="3641717"/>
            <a:ext cx="2724150" cy="5810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F8973B4-37AD-4443-9E14-C945C55B2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2650" y="4595789"/>
            <a:ext cx="2381250" cy="65732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7A649E-5D75-49E9-8E7C-D0F338B9AE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2650" y="5619540"/>
            <a:ext cx="1809751" cy="6688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8EE98B5-3294-4DED-9A62-444F0B2D2E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0309" y="3453075"/>
            <a:ext cx="2505075" cy="5619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E3143EA-AC5E-4541-BB30-3AB950FB5C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6009" y="2276309"/>
            <a:ext cx="2619375" cy="7334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D63477A-DB5B-4A9A-A563-84959EB13C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6009" y="1454206"/>
            <a:ext cx="2042026" cy="7162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A7F77E5-743B-4576-8AA9-6DE393C322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9821" y="1036487"/>
            <a:ext cx="2705100" cy="35242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E341EF1-749F-4172-B0D4-B7AB3D7E08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06484" y="4356771"/>
            <a:ext cx="2628900" cy="70485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24882120-25F3-447A-AFBD-F92EE82372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25546" y="5237301"/>
            <a:ext cx="2390776" cy="6111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9AAA79A-C881-4397-937C-8D945789D89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4558" y="6218409"/>
            <a:ext cx="28575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7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回归合法的渗透测试，万事俱备，上安服！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D2CF4-B8AD-43A6-8DB6-1DBD63A1883B}"/>
              </a:ext>
            </a:extLst>
          </p:cNvPr>
          <p:cNvSpPr txBox="1"/>
          <p:nvPr/>
        </p:nvSpPr>
        <p:spPr>
          <a:xfrm>
            <a:off x="356616" y="1190577"/>
            <a:ext cx="10460736" cy="491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目标明确，模拟攻击开始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6C7A8D-6801-4E1E-A99D-D18B29D5B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1190577"/>
            <a:ext cx="2380318" cy="179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渗透测试实践步骤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740664" y="1103121"/>
            <a:ext cx="7927848" cy="487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ctr" anchorCtr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/>
            </a:pPr>
            <a:r>
              <a:rPr lang="zh-CN" altLang="en-US" sz="1500" dirty="0">
                <a:latin typeface="+mn-ea"/>
              </a:rPr>
              <a:t>信息搜集（最重要）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域名搜集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IP </a:t>
            </a:r>
            <a:r>
              <a:rPr lang="zh-CN" altLang="en-US" sz="1500" dirty="0">
                <a:latin typeface="+mn-ea"/>
              </a:rPr>
              <a:t>及 </a:t>
            </a:r>
            <a:r>
              <a:rPr lang="en-US" altLang="zh-CN" sz="1500" dirty="0">
                <a:latin typeface="+mn-ea"/>
              </a:rPr>
              <a:t>IP </a:t>
            </a:r>
            <a:r>
              <a:rPr lang="zh-CN" altLang="en-US" sz="1500" dirty="0">
                <a:latin typeface="+mn-ea"/>
              </a:rPr>
              <a:t>段搜集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善用搜索引擎（如 </a:t>
            </a:r>
            <a:r>
              <a:rPr lang="en-US" altLang="zh-CN" sz="1500" dirty="0">
                <a:latin typeface="+mn-ea"/>
              </a:rPr>
              <a:t>google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 err="1">
                <a:latin typeface="+mn-ea"/>
              </a:rPr>
              <a:t>bing</a:t>
            </a:r>
            <a:r>
              <a:rPr lang="zh-CN" altLang="en-US" sz="1500" dirty="0">
                <a:latin typeface="+mn-ea"/>
              </a:rPr>
              <a:t>；网络组件：</a:t>
            </a:r>
            <a:r>
              <a:rPr lang="en-US" altLang="zh-CN" sz="1500" dirty="0" err="1">
                <a:latin typeface="+mn-ea"/>
              </a:rPr>
              <a:t>shodan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 err="1">
                <a:latin typeface="+mn-ea"/>
              </a:rPr>
              <a:t>fofa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 err="1">
                <a:latin typeface="+mn-ea"/>
              </a:rPr>
              <a:t>zoomeye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 err="1">
                <a:latin typeface="+mn-ea"/>
              </a:rPr>
              <a:t>Github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收集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/>
            </a:pPr>
            <a:r>
              <a:rPr lang="zh-CN" altLang="en-US" sz="1500" dirty="0">
                <a:latin typeface="+mn-ea"/>
              </a:rPr>
              <a:t>弱点端口扫描（</a:t>
            </a:r>
            <a:r>
              <a:rPr lang="en-US" altLang="zh-CN" sz="1500" dirty="0">
                <a:latin typeface="+mn-ea"/>
              </a:rPr>
              <a:t>Nmap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ftp</a:t>
            </a:r>
            <a:r>
              <a:rPr lang="zh-CN" altLang="en-US" sz="1500" dirty="0">
                <a:latin typeface="+mn-ea"/>
              </a:rPr>
              <a:t>（</a:t>
            </a:r>
            <a:r>
              <a:rPr lang="en-US" altLang="zh-CN" sz="1500" dirty="0">
                <a:latin typeface="+mn-ea"/>
              </a:rPr>
              <a:t>21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 err="1">
                <a:latin typeface="+mn-ea"/>
              </a:rPr>
              <a:t>ssh</a:t>
            </a:r>
            <a:r>
              <a:rPr lang="zh-CN" altLang="en-US" sz="1500" dirty="0">
                <a:latin typeface="+mn-ea"/>
              </a:rPr>
              <a:t>（</a:t>
            </a:r>
            <a:r>
              <a:rPr lang="en-US" altLang="zh-CN" sz="1500" dirty="0">
                <a:latin typeface="+mn-ea"/>
              </a:rPr>
              <a:t>22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telnet</a:t>
            </a:r>
            <a:r>
              <a:rPr lang="zh-CN" altLang="en-US" sz="1500" dirty="0">
                <a:latin typeface="+mn-ea"/>
              </a:rPr>
              <a:t>（</a:t>
            </a:r>
            <a:r>
              <a:rPr lang="en-US" altLang="zh-CN" sz="1500" dirty="0">
                <a:latin typeface="+mn-ea"/>
              </a:rPr>
              <a:t>23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 err="1">
                <a:latin typeface="+mn-ea"/>
              </a:rPr>
              <a:t>mysql</a:t>
            </a:r>
            <a:r>
              <a:rPr lang="zh-CN" altLang="en-US" sz="1500" dirty="0">
                <a:latin typeface="+mn-ea"/>
              </a:rPr>
              <a:t>（</a:t>
            </a:r>
            <a:r>
              <a:rPr lang="en-US" altLang="zh-CN" sz="1500" dirty="0">
                <a:latin typeface="+mn-ea"/>
              </a:rPr>
              <a:t>3306</a:t>
            </a:r>
            <a:r>
              <a:rPr lang="zh-CN" altLang="en-US" sz="1500" dirty="0">
                <a:latin typeface="+mn-ea"/>
              </a:rPr>
              <a:t>）</a:t>
            </a:r>
            <a:r>
              <a:rPr lang="en-US" altLang="zh-CN" sz="1500" dirty="0">
                <a:latin typeface="+mn-ea"/>
              </a:rPr>
              <a:t>/</a:t>
            </a:r>
            <a:r>
              <a:rPr lang="en-US" altLang="zh-CN" sz="1500" dirty="0" err="1">
                <a:latin typeface="+mn-ea"/>
              </a:rPr>
              <a:t>mssql</a:t>
            </a:r>
            <a:r>
              <a:rPr lang="zh-CN" altLang="en-US" sz="1500" dirty="0">
                <a:latin typeface="+mn-ea"/>
              </a:rPr>
              <a:t>（</a:t>
            </a:r>
            <a:r>
              <a:rPr lang="en-US" altLang="zh-CN" sz="1500" dirty="0">
                <a:latin typeface="+mn-ea"/>
              </a:rPr>
              <a:t>1433</a:t>
            </a:r>
            <a:r>
              <a:rPr lang="zh-CN" altLang="en-US" sz="1500" dirty="0">
                <a:latin typeface="+mn-ea"/>
              </a:rPr>
              <a:t>） 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 err="1">
                <a:latin typeface="+mn-ea"/>
              </a:rPr>
              <a:t>rsync</a:t>
            </a:r>
            <a:r>
              <a:rPr lang="zh-CN" altLang="en-US" sz="1500" dirty="0">
                <a:latin typeface="+mn-ea"/>
              </a:rPr>
              <a:t>（</a:t>
            </a:r>
            <a:r>
              <a:rPr lang="en-US" altLang="zh-CN" sz="1500" dirty="0">
                <a:latin typeface="+mn-ea"/>
              </a:rPr>
              <a:t>837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tomcat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 err="1">
                <a:latin typeface="+mn-ea"/>
              </a:rPr>
              <a:t>jboss</a:t>
            </a:r>
            <a:r>
              <a:rPr lang="zh-CN" altLang="en-US" sz="1500" dirty="0">
                <a:latin typeface="+mn-ea"/>
              </a:rPr>
              <a:t>（</a:t>
            </a:r>
            <a:r>
              <a:rPr lang="en-US" altLang="zh-CN" sz="1500" dirty="0">
                <a:latin typeface="+mn-ea"/>
              </a:rPr>
              <a:t>8080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 err="1">
                <a:latin typeface="+mn-ea"/>
              </a:rPr>
              <a:t>weblogic</a:t>
            </a:r>
            <a:r>
              <a:rPr lang="zh-CN" altLang="en-US" sz="1500" dirty="0">
                <a:latin typeface="+mn-ea"/>
              </a:rPr>
              <a:t>（</a:t>
            </a:r>
            <a:r>
              <a:rPr lang="en-US" altLang="zh-CN" sz="1500" dirty="0">
                <a:latin typeface="+mn-ea"/>
              </a:rPr>
              <a:t>7001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 err="1">
                <a:latin typeface="+mn-ea"/>
              </a:rPr>
              <a:t>fastcgi</a:t>
            </a:r>
            <a:r>
              <a:rPr lang="zh-CN" altLang="en-US" sz="1500" dirty="0">
                <a:latin typeface="+mn-ea"/>
              </a:rPr>
              <a:t>（</a:t>
            </a:r>
            <a:r>
              <a:rPr lang="en-US" altLang="zh-CN" sz="1500" dirty="0">
                <a:latin typeface="+mn-ea"/>
              </a:rPr>
              <a:t>9000</a:t>
            </a:r>
            <a:r>
              <a:rPr lang="zh-CN" altLang="en-US" sz="1500" dirty="0">
                <a:latin typeface="+mn-ea"/>
              </a:rPr>
              <a:t>）等等</a:t>
            </a:r>
          </a:p>
        </p:txBody>
      </p:sp>
    </p:spTree>
    <p:extLst>
      <p:ext uri="{BB962C8B-B14F-4D97-AF65-F5344CB8AC3E}">
        <p14:creationId xmlns:p14="http://schemas.microsoft.com/office/powerpoint/2010/main" val="4276680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渗透测试实践步骤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740664" y="1103121"/>
            <a:ext cx="7927848" cy="4879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ctr" anchorCtr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 startAt="3"/>
            </a:pPr>
            <a:r>
              <a:rPr lang="zh-CN" altLang="en-US" sz="1500" dirty="0">
                <a:latin typeface="+mn-ea"/>
              </a:rPr>
              <a:t>敏感信息泄露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列目录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源码打包文件泄露（</a:t>
            </a:r>
            <a:r>
              <a:rPr lang="en-US" altLang="zh-CN" sz="1500" dirty="0" err="1">
                <a:latin typeface="+mn-ea"/>
              </a:rPr>
              <a:t>web.rar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>
                <a:latin typeface="+mn-ea"/>
              </a:rPr>
              <a:t>1.zip </a:t>
            </a:r>
            <a:r>
              <a:rPr lang="zh-CN" altLang="en-US" sz="1500" dirty="0">
                <a:latin typeface="+mn-ea"/>
              </a:rPr>
              <a:t>等）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日志文件泄露（*</a:t>
            </a:r>
            <a:r>
              <a:rPr lang="en-US" altLang="zh-CN" sz="1500" dirty="0">
                <a:latin typeface="+mn-ea"/>
              </a:rPr>
              <a:t>.log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/.</a:t>
            </a:r>
            <a:r>
              <a:rPr lang="en-US" altLang="zh-CN" sz="1500" dirty="0" err="1">
                <a:latin typeface="+mn-ea"/>
              </a:rPr>
              <a:t>svn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>
                <a:latin typeface="+mn-ea"/>
              </a:rPr>
              <a:t>/.git </a:t>
            </a:r>
            <a:r>
              <a:rPr lang="zh-CN" altLang="en-US" sz="1500" dirty="0">
                <a:latin typeface="+mn-ea"/>
              </a:rPr>
              <a:t>源码泄露、</a:t>
            </a:r>
            <a:r>
              <a:rPr lang="en-US" altLang="zh-CN" sz="1500" dirty="0" err="1">
                <a:latin typeface="+mn-ea"/>
              </a:rPr>
              <a:t>gitlab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的 </a:t>
            </a:r>
            <a:r>
              <a:rPr lang="en-US" altLang="zh-CN" sz="1500" dirty="0">
                <a:latin typeface="+mn-ea"/>
              </a:rPr>
              <a:t>/explore/projects </a:t>
            </a:r>
            <a:r>
              <a:rPr lang="zh-CN" altLang="en-US" sz="1500" dirty="0">
                <a:latin typeface="+mn-ea"/>
              </a:rPr>
              <a:t>泄露等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 startAt="3"/>
            </a:pPr>
            <a:r>
              <a:rPr lang="zh-CN" altLang="en-US" sz="1500" dirty="0">
                <a:latin typeface="+mn-ea"/>
              </a:rPr>
              <a:t>黑盒</a:t>
            </a:r>
            <a:r>
              <a:rPr lang="en-US" altLang="zh-CN" sz="1500" dirty="0">
                <a:latin typeface="+mn-ea"/>
              </a:rPr>
              <a:t>/</a:t>
            </a:r>
            <a:r>
              <a:rPr lang="zh-CN" altLang="en-US" sz="1500" dirty="0">
                <a:latin typeface="+mn-ea"/>
              </a:rPr>
              <a:t>白盒测试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SQL </a:t>
            </a:r>
            <a:r>
              <a:rPr lang="zh-CN" altLang="en-US" sz="1500" dirty="0">
                <a:latin typeface="+mn-ea"/>
              </a:rPr>
              <a:t>注入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XSS</a:t>
            </a:r>
            <a:r>
              <a:rPr lang="zh-CN" altLang="en-US" sz="1500" dirty="0">
                <a:latin typeface="+mn-ea"/>
              </a:rPr>
              <a:t>（存储</a:t>
            </a:r>
            <a:r>
              <a:rPr lang="en-US" altLang="zh-CN" sz="1500" dirty="0">
                <a:latin typeface="+mn-ea"/>
              </a:rPr>
              <a:t>/</a:t>
            </a:r>
            <a:r>
              <a:rPr lang="zh-CN" altLang="en-US" sz="1500" dirty="0">
                <a:latin typeface="+mn-ea"/>
              </a:rPr>
              <a:t>反射）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任意文件上传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文件包含</a:t>
            </a:r>
            <a:r>
              <a:rPr lang="en-US" altLang="zh-CN" sz="1500" dirty="0">
                <a:latin typeface="+mn-ea"/>
              </a:rPr>
              <a:t>/</a:t>
            </a:r>
            <a:r>
              <a:rPr lang="zh-CN" altLang="en-US" sz="1500" dirty="0">
                <a:latin typeface="+mn-ea"/>
              </a:rPr>
              <a:t>读取</a:t>
            </a:r>
            <a:r>
              <a:rPr lang="en-US" altLang="zh-CN" sz="1500" dirty="0">
                <a:latin typeface="+mn-ea"/>
              </a:rPr>
              <a:t>/</a:t>
            </a:r>
            <a:r>
              <a:rPr lang="zh-CN" altLang="en-US" sz="1500" dirty="0">
                <a:latin typeface="+mn-ea"/>
              </a:rPr>
              <a:t>下载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越权（水平</a:t>
            </a:r>
            <a:r>
              <a:rPr lang="en-US" altLang="zh-CN" sz="1500" dirty="0">
                <a:latin typeface="+mn-ea"/>
              </a:rPr>
              <a:t>/</a:t>
            </a:r>
            <a:r>
              <a:rPr lang="zh-CN" altLang="en-US" sz="1500" dirty="0">
                <a:latin typeface="+mn-ea"/>
              </a:rPr>
              <a:t>垂直）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CSRF/SSRF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远程代码执行（</a:t>
            </a:r>
            <a:r>
              <a:rPr lang="en-US" altLang="zh-CN" sz="1500" dirty="0">
                <a:latin typeface="+mn-ea"/>
              </a:rPr>
              <a:t>RCE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XML</a:t>
            </a:r>
            <a:r>
              <a:rPr lang="zh-CN" altLang="en-US" sz="1500" dirty="0">
                <a:latin typeface="+mn-ea"/>
              </a:rPr>
              <a:t>实体注入（</a:t>
            </a:r>
            <a:r>
              <a:rPr lang="en-US" altLang="zh-CN" sz="1500" dirty="0">
                <a:latin typeface="+mn-ea"/>
              </a:rPr>
              <a:t>XXE</a:t>
            </a:r>
            <a:r>
              <a:rPr lang="zh-CN" altLang="en-US" sz="1500" dirty="0">
                <a:latin typeface="+mn-ea"/>
              </a:rPr>
              <a:t>）等</a:t>
            </a:r>
          </a:p>
        </p:txBody>
      </p:sp>
    </p:spTree>
    <p:extLst>
      <p:ext uri="{BB962C8B-B14F-4D97-AF65-F5344CB8AC3E}">
        <p14:creationId xmlns:p14="http://schemas.microsoft.com/office/powerpoint/2010/main" val="1901301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渗透测试实践步骤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694944" y="1266489"/>
            <a:ext cx="7927848" cy="4186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ctr" anchorCtr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 startAt="5"/>
            </a:pPr>
            <a:r>
              <a:rPr lang="zh-CN" altLang="en-US" sz="1500" dirty="0">
                <a:latin typeface="+mn-ea"/>
              </a:rPr>
              <a:t>密码碰撞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Top-username-500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Top-password-10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应用默认口令如“</a:t>
            </a:r>
            <a:r>
              <a:rPr lang="en-US" altLang="zh-CN" sz="1500" dirty="0">
                <a:latin typeface="+mn-ea"/>
              </a:rPr>
              <a:t>admin”</a:t>
            </a:r>
            <a:r>
              <a:rPr lang="zh-CN" altLang="en-US" sz="1500" dirty="0">
                <a:latin typeface="+mn-ea"/>
              </a:rPr>
              <a:t>、“</a:t>
            </a:r>
            <a:r>
              <a:rPr lang="en-US" altLang="zh-CN" sz="1500" dirty="0">
                <a:latin typeface="+mn-ea"/>
              </a:rPr>
              <a:t>123456”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社工库撞库，自动密码生成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 startAt="5"/>
            </a:pPr>
            <a:r>
              <a:rPr lang="zh-CN" altLang="en-US" sz="1500" dirty="0">
                <a:latin typeface="+mn-ea"/>
              </a:rPr>
              <a:t>获取</a:t>
            </a:r>
            <a:r>
              <a:rPr lang="en-US" altLang="zh-CN" sz="1500" dirty="0">
                <a:latin typeface="+mn-ea"/>
              </a:rPr>
              <a:t>shell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任意文件上传获取</a:t>
            </a:r>
            <a:r>
              <a:rPr lang="en-US" altLang="zh-CN" sz="1500" dirty="0">
                <a:latin typeface="+mn-ea"/>
              </a:rPr>
              <a:t>shell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文件解析错误获取</a:t>
            </a:r>
            <a:r>
              <a:rPr lang="en-US" altLang="zh-CN" sz="1500" dirty="0">
                <a:latin typeface="+mn-ea"/>
              </a:rPr>
              <a:t>shell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MSSQL </a:t>
            </a:r>
            <a:r>
              <a:rPr lang="zh-CN" altLang="en-US" sz="1500" dirty="0">
                <a:latin typeface="+mn-ea"/>
              </a:rPr>
              <a:t>注入，权限 </a:t>
            </a:r>
            <a:r>
              <a:rPr lang="en-US" altLang="zh-CN" sz="1500" dirty="0" err="1">
                <a:latin typeface="+mn-ea"/>
              </a:rPr>
              <a:t>sa</a:t>
            </a:r>
            <a:r>
              <a:rPr lang="zh-CN" altLang="en-US" sz="1500" dirty="0">
                <a:latin typeface="+mn-ea"/>
              </a:rPr>
              <a:t>，</a:t>
            </a:r>
            <a:r>
              <a:rPr lang="en-US" altLang="zh-CN" sz="1500" dirty="0" err="1">
                <a:latin typeface="+mn-ea"/>
              </a:rPr>
              <a:t>xp_cmdshell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获取 </a:t>
            </a:r>
            <a:r>
              <a:rPr lang="en-US" altLang="zh-CN" sz="1500" dirty="0">
                <a:latin typeface="+mn-ea"/>
              </a:rPr>
              <a:t>shell </a:t>
            </a:r>
            <a:r>
              <a:rPr lang="zh-CN" altLang="en-US" sz="1500" dirty="0">
                <a:latin typeface="+mn-ea"/>
              </a:rPr>
              <a:t>等等</a:t>
            </a:r>
            <a:endParaRPr lang="en-US" altLang="zh-CN" sz="1500" dirty="0"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 startAt="5"/>
            </a:pPr>
            <a:r>
              <a:rPr lang="zh-CN" altLang="en-US" sz="1500" dirty="0">
                <a:latin typeface="+mn-ea"/>
              </a:rPr>
              <a:t>权限提升</a:t>
            </a:r>
            <a:endParaRPr lang="en-US" altLang="zh-CN" sz="1500" dirty="0">
              <a:latin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 startAt="5"/>
            </a:pPr>
            <a:r>
              <a:rPr lang="zh-CN" altLang="en-US" sz="1500" dirty="0">
                <a:latin typeface="+mn-ea"/>
              </a:rPr>
              <a:t>权限维持</a:t>
            </a:r>
            <a:endParaRPr lang="en-US" altLang="zh-CN" sz="15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en-US" altLang="zh-CN" sz="1500" dirty="0">
                <a:latin typeface="+mn-ea"/>
              </a:rPr>
              <a:t>Crontab</a:t>
            </a:r>
            <a:r>
              <a:rPr lang="zh-CN" altLang="en-US" sz="1500" dirty="0">
                <a:latin typeface="+mn-ea"/>
              </a:rPr>
              <a:t> 定时反弹 </a:t>
            </a:r>
            <a:r>
              <a:rPr lang="en-US" altLang="zh-CN" sz="1500" dirty="0">
                <a:latin typeface="+mn-ea"/>
              </a:rPr>
              <a:t>shell</a:t>
            </a:r>
          </a:p>
        </p:txBody>
      </p:sp>
    </p:spTree>
    <p:extLst>
      <p:ext uri="{BB962C8B-B14F-4D97-AF65-F5344CB8AC3E}">
        <p14:creationId xmlns:p14="http://schemas.microsoft.com/office/powerpoint/2010/main" val="689806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一些说明</a:t>
            </a:r>
          </a:p>
        </p:txBody>
      </p:sp>
      <p:sp>
        <p:nvSpPr>
          <p:cNvPr id="4" name="îṣľide">
            <a:extLst>
              <a:ext uri="{FF2B5EF4-FFF2-40B4-BE49-F238E27FC236}">
                <a16:creationId xmlns:a16="http://schemas.microsoft.com/office/drawing/2014/main" id="{4E9AE922-DA29-49B7-85F9-45F74A969B3C}"/>
              </a:ext>
            </a:extLst>
          </p:cNvPr>
          <p:cNvSpPr txBox="1"/>
          <p:nvPr/>
        </p:nvSpPr>
        <p:spPr>
          <a:xfrm>
            <a:off x="488447" y="982469"/>
            <a:ext cx="11183815" cy="131601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500" b="1">
                <a:latin typeface="+mn-ea"/>
                <a:cs typeface="+mn-ea"/>
              </a:defRPr>
            </a:lvl1pPr>
          </a:lstStyle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r>
              <a:rPr lang="zh-CN" altLang="en-US" b="0" dirty="0"/>
              <a:t>考虑到信息安全相关风险，该版本讲义为打码版本，如果有原始清晰版需求，可以联系吴雷获取。</a:t>
            </a:r>
            <a:r>
              <a:rPr lang="en-US" altLang="zh-CN" b="0" dirty="0"/>
              <a:t>(wulei1@chinatelecom.cn)</a:t>
            </a:r>
            <a:endParaRPr lang="en-US" altLang="zh-CN" b="0" dirty="0">
              <a:latin typeface="+mn-lt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0285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渗透测试实践步骤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658368" y="1145782"/>
            <a:ext cx="7927848" cy="3148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ctr" anchorCtr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 startAt="9"/>
            </a:pPr>
            <a:r>
              <a:rPr lang="zh-CN" altLang="en-US" sz="1500" dirty="0">
                <a:latin typeface="+mn-ea"/>
              </a:rPr>
              <a:t>内网渗透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和在外网渗透一样，相比于外网测试，优势在于绕过了防火墙，并且内网更加脆弱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网段的探测（</a:t>
            </a:r>
            <a:r>
              <a:rPr lang="en-US" altLang="zh-CN" sz="1500" dirty="0">
                <a:latin typeface="+mn-ea"/>
              </a:rPr>
              <a:t>traceroute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 err="1">
                <a:latin typeface="+mn-ea"/>
              </a:rPr>
              <a:t>arp</a:t>
            </a:r>
            <a:r>
              <a:rPr lang="en-US" altLang="zh-CN" sz="1500" dirty="0">
                <a:latin typeface="+mn-ea"/>
              </a:rPr>
              <a:t> –a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>
                <a:latin typeface="+mn-ea"/>
              </a:rPr>
              <a:t>cat /</a:t>
            </a:r>
            <a:r>
              <a:rPr lang="en-US" altLang="zh-CN" sz="1500" dirty="0" err="1">
                <a:latin typeface="+mn-ea"/>
              </a:rPr>
              <a:t>etc</a:t>
            </a:r>
            <a:r>
              <a:rPr lang="en-US" altLang="zh-CN" sz="1500" dirty="0">
                <a:latin typeface="+mn-ea"/>
              </a:rPr>
              <a:t>/hosts</a:t>
            </a:r>
            <a:r>
              <a:rPr lang="zh-CN" altLang="en-US" sz="1500" dirty="0">
                <a:latin typeface="+mn-ea"/>
              </a:rPr>
              <a:t>等）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更关注于如 </a:t>
            </a:r>
            <a:r>
              <a:rPr lang="en-US" altLang="zh-CN" sz="1500" dirty="0">
                <a:latin typeface="+mn-ea"/>
              </a:rPr>
              <a:t>Zabbix </a:t>
            </a:r>
            <a:r>
              <a:rPr lang="zh-CN" altLang="en-US" sz="1500" dirty="0">
                <a:latin typeface="+mn-ea"/>
              </a:rPr>
              <a:t>这种能直接获取权限的系统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搜集源码进行白盒审计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内网反弹</a:t>
            </a:r>
            <a:r>
              <a:rPr lang="en-US" altLang="zh-CN" sz="1500" dirty="0">
                <a:latin typeface="+mn-ea"/>
              </a:rPr>
              <a:t>/</a:t>
            </a:r>
            <a:r>
              <a:rPr lang="zh-CN" altLang="en-US" sz="1500" dirty="0">
                <a:latin typeface="+mn-ea"/>
              </a:rPr>
              <a:t>转发（</a:t>
            </a:r>
            <a:r>
              <a:rPr lang="en-US" altLang="zh-CN" sz="1500" dirty="0" err="1">
                <a:latin typeface="+mn-ea"/>
              </a:rPr>
              <a:t>lcx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 err="1">
                <a:latin typeface="+mn-ea"/>
              </a:rPr>
              <a:t>ssh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反向代理等）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正向代理（</a:t>
            </a:r>
            <a:r>
              <a:rPr lang="en-US" altLang="zh-CN" sz="1500" dirty="0" err="1">
                <a:latin typeface="+mn-ea"/>
              </a:rPr>
              <a:t>reGeorg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 err="1">
                <a:latin typeface="+mn-ea"/>
              </a:rPr>
              <a:t>tunna</a:t>
            </a:r>
            <a:r>
              <a:rPr lang="zh-CN" altLang="en-US" sz="1500" dirty="0">
                <a:latin typeface="+mn-ea"/>
              </a:rPr>
              <a:t>、</a:t>
            </a:r>
            <a:r>
              <a:rPr lang="en-US" altLang="zh-CN" sz="1500" dirty="0" err="1">
                <a:latin typeface="+mn-ea"/>
              </a:rPr>
              <a:t>reDuh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等）</a:t>
            </a: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lphaLcPeriod"/>
            </a:pPr>
            <a:r>
              <a:rPr lang="zh-CN" altLang="en-US" sz="1500" dirty="0">
                <a:latin typeface="+mn-ea"/>
              </a:rPr>
              <a:t>域渗透（请参见 </a:t>
            </a:r>
            <a:r>
              <a:rPr lang="en-US" altLang="zh-CN" sz="1500" dirty="0">
                <a:latin typeface="+mn-ea"/>
              </a:rPr>
              <a:t>tomato </a:t>
            </a:r>
            <a:r>
              <a:rPr lang="zh-CN" altLang="en-US" sz="1500" dirty="0">
                <a:latin typeface="+mn-ea"/>
              </a:rPr>
              <a:t>大佬的</a:t>
            </a:r>
            <a:r>
              <a:rPr lang="en-US" altLang="zh-CN" sz="1500" dirty="0">
                <a:latin typeface="+mn-ea"/>
              </a:rPr>
              <a:t>《windows</a:t>
            </a:r>
            <a:r>
              <a:rPr lang="zh-CN" altLang="en-US" sz="1500" dirty="0">
                <a:latin typeface="+mn-ea"/>
              </a:rPr>
              <a:t>内网域渗透杂谈</a:t>
            </a:r>
            <a:r>
              <a:rPr lang="en-US" altLang="zh-CN" sz="1500" dirty="0">
                <a:latin typeface="+mn-ea"/>
              </a:rPr>
              <a:t>.pdf》</a:t>
            </a:r>
            <a:r>
              <a:rPr lang="zh-CN" altLang="en-US" sz="1500" dirty="0">
                <a:latin typeface="+mn-ea"/>
              </a:rPr>
              <a:t>）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+mj-lt"/>
              <a:buAutoNum type="arabicPeriod" startAt="9"/>
            </a:pPr>
            <a:r>
              <a:rPr lang="zh-CN" altLang="en-US" sz="1500" dirty="0">
                <a:latin typeface="+mn-ea"/>
              </a:rPr>
              <a:t>痕迹清理</a:t>
            </a:r>
          </a:p>
        </p:txBody>
      </p:sp>
    </p:spTree>
    <p:extLst>
      <p:ext uri="{BB962C8B-B14F-4D97-AF65-F5344CB8AC3E}">
        <p14:creationId xmlns:p14="http://schemas.microsoft.com/office/powerpoint/2010/main" val="106574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渗透测试实践步骤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544068" y="1206801"/>
            <a:ext cx="7927848" cy="3781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500" dirty="0">
                <a:latin typeface="+mn-ea"/>
              </a:rPr>
              <a:t>一图总结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D69690-424B-48E5-82AE-68D746BA34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65" y="1042158"/>
            <a:ext cx="3778359" cy="56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目录</a:t>
            </a:r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6F060BF4-7117-4232-95F1-25B37C9F484D}"/>
              </a:ext>
            </a:extLst>
          </p:cNvPr>
          <p:cNvSpPr/>
          <p:nvPr/>
        </p:nvSpPr>
        <p:spPr>
          <a:xfrm>
            <a:off x="4445443" y="1416294"/>
            <a:ext cx="3372675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2F9210-1226-4833-9260-2C43F07C4536}"/>
              </a:ext>
            </a:extLst>
          </p:cNvPr>
          <p:cNvSpPr/>
          <p:nvPr/>
        </p:nvSpPr>
        <p:spPr>
          <a:xfrm>
            <a:off x="4445443" y="1416294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A6E76F-B0A7-4F32-8EF0-70E4706591DA}"/>
              </a:ext>
            </a:extLst>
          </p:cNvPr>
          <p:cNvSpPr/>
          <p:nvPr/>
        </p:nvSpPr>
        <p:spPr>
          <a:xfrm>
            <a:off x="5330852" y="1525680"/>
            <a:ext cx="2487268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渗透测试基本背景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圆角矩形 6">
            <a:extLst>
              <a:ext uri="{FF2B5EF4-FFF2-40B4-BE49-F238E27FC236}">
                <a16:creationId xmlns:a16="http://schemas.microsoft.com/office/drawing/2014/main" id="{DBDE70F9-E905-4AEE-9D82-DF43D2F17CCF}"/>
              </a:ext>
            </a:extLst>
          </p:cNvPr>
          <p:cNvSpPr/>
          <p:nvPr/>
        </p:nvSpPr>
        <p:spPr>
          <a:xfrm>
            <a:off x="4445442" y="2404496"/>
            <a:ext cx="3372677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594AFF-1A1B-4728-91E4-8D86DFB9B2D6}"/>
              </a:ext>
            </a:extLst>
          </p:cNvPr>
          <p:cNvSpPr/>
          <p:nvPr/>
        </p:nvSpPr>
        <p:spPr>
          <a:xfrm>
            <a:off x="4445443" y="2404496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6F69FA-2776-43DE-96FD-D685048E52B5}"/>
              </a:ext>
            </a:extLst>
          </p:cNvPr>
          <p:cNvSpPr/>
          <p:nvPr/>
        </p:nvSpPr>
        <p:spPr>
          <a:xfrm>
            <a:off x="5330852" y="2517560"/>
            <a:ext cx="189748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渗透测试流程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D72192F4-2D7E-4E48-AF57-638CDA31B225}"/>
              </a:ext>
            </a:extLst>
          </p:cNvPr>
          <p:cNvSpPr/>
          <p:nvPr/>
        </p:nvSpPr>
        <p:spPr>
          <a:xfrm>
            <a:off x="4445443" y="3392698"/>
            <a:ext cx="3372677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28F17-6724-4F31-97A4-7EDAD8CF3F35}"/>
              </a:ext>
            </a:extLst>
          </p:cNvPr>
          <p:cNvSpPr/>
          <p:nvPr/>
        </p:nvSpPr>
        <p:spPr>
          <a:xfrm>
            <a:off x="4445443" y="3392698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266DAF-6089-442F-AA75-F9A85B9D05C5}"/>
              </a:ext>
            </a:extLst>
          </p:cNvPr>
          <p:cNvSpPr/>
          <p:nvPr/>
        </p:nvSpPr>
        <p:spPr>
          <a:xfrm>
            <a:off x="5330852" y="3505762"/>
            <a:ext cx="2765398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b="1" dirty="0">
                <a:latin typeface="+mn-ea"/>
              </a:rPr>
              <a:t>常见漏洞与攻击方式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761BE09B-4186-4938-A7F4-04C13EAD75E0}"/>
              </a:ext>
            </a:extLst>
          </p:cNvPr>
          <p:cNvSpPr/>
          <p:nvPr/>
        </p:nvSpPr>
        <p:spPr>
          <a:xfrm>
            <a:off x="4445442" y="4380969"/>
            <a:ext cx="3372675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155AB6-2BD1-46EE-9AB0-CBF46DAEB379}"/>
              </a:ext>
            </a:extLst>
          </p:cNvPr>
          <p:cNvSpPr/>
          <p:nvPr/>
        </p:nvSpPr>
        <p:spPr>
          <a:xfrm>
            <a:off x="4445443" y="4380969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FEEFEC-E539-4744-A1F7-DB75D1F3EB0F}"/>
              </a:ext>
            </a:extLst>
          </p:cNvPr>
          <p:cNvSpPr/>
          <p:nvPr/>
        </p:nvSpPr>
        <p:spPr>
          <a:xfrm>
            <a:off x="5330852" y="4494033"/>
            <a:ext cx="237373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案例分享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631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常见漏洞与攻击方式简介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A0BEAD-6881-4431-89D0-24F93126A5B3}"/>
              </a:ext>
            </a:extLst>
          </p:cNvPr>
          <p:cNvSpPr txBox="1"/>
          <p:nvPr/>
        </p:nvSpPr>
        <p:spPr>
          <a:xfrm>
            <a:off x="356616" y="1190577"/>
            <a:ext cx="10872216" cy="5502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上靶场</a:t>
            </a:r>
          </a:p>
        </p:txBody>
      </p:sp>
    </p:spTree>
    <p:extLst>
      <p:ext uri="{BB962C8B-B14F-4D97-AF65-F5344CB8AC3E}">
        <p14:creationId xmlns:p14="http://schemas.microsoft.com/office/powerpoint/2010/main" val="198340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目录</a:t>
            </a:r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6F060BF4-7117-4232-95F1-25B37C9F484D}"/>
              </a:ext>
            </a:extLst>
          </p:cNvPr>
          <p:cNvSpPr/>
          <p:nvPr/>
        </p:nvSpPr>
        <p:spPr>
          <a:xfrm>
            <a:off x="4445443" y="1416294"/>
            <a:ext cx="3372675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2F9210-1226-4833-9260-2C43F07C4536}"/>
              </a:ext>
            </a:extLst>
          </p:cNvPr>
          <p:cNvSpPr/>
          <p:nvPr/>
        </p:nvSpPr>
        <p:spPr>
          <a:xfrm>
            <a:off x="4445443" y="1416294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A6E76F-B0A7-4F32-8EF0-70E4706591DA}"/>
              </a:ext>
            </a:extLst>
          </p:cNvPr>
          <p:cNvSpPr/>
          <p:nvPr/>
        </p:nvSpPr>
        <p:spPr>
          <a:xfrm>
            <a:off x="5330852" y="1525680"/>
            <a:ext cx="2487268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渗透测试基本背景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圆角矩形 6">
            <a:extLst>
              <a:ext uri="{FF2B5EF4-FFF2-40B4-BE49-F238E27FC236}">
                <a16:creationId xmlns:a16="http://schemas.microsoft.com/office/drawing/2014/main" id="{DBDE70F9-E905-4AEE-9D82-DF43D2F17CCF}"/>
              </a:ext>
            </a:extLst>
          </p:cNvPr>
          <p:cNvSpPr/>
          <p:nvPr/>
        </p:nvSpPr>
        <p:spPr>
          <a:xfrm>
            <a:off x="4445442" y="2404496"/>
            <a:ext cx="3372677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594AFF-1A1B-4728-91E4-8D86DFB9B2D6}"/>
              </a:ext>
            </a:extLst>
          </p:cNvPr>
          <p:cNvSpPr/>
          <p:nvPr/>
        </p:nvSpPr>
        <p:spPr>
          <a:xfrm>
            <a:off x="4445443" y="2404496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6F69FA-2776-43DE-96FD-D685048E52B5}"/>
              </a:ext>
            </a:extLst>
          </p:cNvPr>
          <p:cNvSpPr/>
          <p:nvPr/>
        </p:nvSpPr>
        <p:spPr>
          <a:xfrm>
            <a:off x="5330852" y="2517560"/>
            <a:ext cx="189748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渗透测试流程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D72192F4-2D7E-4E48-AF57-638CDA31B225}"/>
              </a:ext>
            </a:extLst>
          </p:cNvPr>
          <p:cNvSpPr/>
          <p:nvPr/>
        </p:nvSpPr>
        <p:spPr>
          <a:xfrm>
            <a:off x="4445443" y="3392698"/>
            <a:ext cx="3372677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28F17-6724-4F31-97A4-7EDAD8CF3F35}"/>
              </a:ext>
            </a:extLst>
          </p:cNvPr>
          <p:cNvSpPr/>
          <p:nvPr/>
        </p:nvSpPr>
        <p:spPr>
          <a:xfrm>
            <a:off x="4445443" y="3392698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266DAF-6089-442F-AA75-F9A85B9D05C5}"/>
              </a:ext>
            </a:extLst>
          </p:cNvPr>
          <p:cNvSpPr/>
          <p:nvPr/>
        </p:nvSpPr>
        <p:spPr>
          <a:xfrm>
            <a:off x="5330852" y="3505762"/>
            <a:ext cx="2765398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常见漏洞与攻击方式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761BE09B-4186-4938-A7F4-04C13EAD75E0}"/>
              </a:ext>
            </a:extLst>
          </p:cNvPr>
          <p:cNvSpPr/>
          <p:nvPr/>
        </p:nvSpPr>
        <p:spPr>
          <a:xfrm>
            <a:off x="4445442" y="4380969"/>
            <a:ext cx="3372675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155AB6-2BD1-46EE-9AB0-CBF46DAEB379}"/>
              </a:ext>
            </a:extLst>
          </p:cNvPr>
          <p:cNvSpPr/>
          <p:nvPr/>
        </p:nvSpPr>
        <p:spPr>
          <a:xfrm>
            <a:off x="4445443" y="4380969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FEEFEC-E539-4744-A1F7-DB75D1F3EB0F}"/>
              </a:ext>
            </a:extLst>
          </p:cNvPr>
          <p:cNvSpPr/>
          <p:nvPr/>
        </p:nvSpPr>
        <p:spPr>
          <a:xfrm>
            <a:off x="5330852" y="4494033"/>
            <a:ext cx="237373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b="1" dirty="0">
                <a:latin typeface="+mn-ea"/>
              </a:rPr>
              <a:t>案例分享</a:t>
            </a:r>
            <a:endParaRPr lang="en-US" altLang="zh-CN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365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6DEA12C-9BF1-4C4A-A76C-9C45F845D2AD}"/>
              </a:ext>
            </a:extLst>
          </p:cNvPr>
          <p:cNvSpPr txBox="1"/>
          <p:nvPr/>
        </p:nvSpPr>
        <p:spPr>
          <a:xfrm>
            <a:off x="356616" y="1190577"/>
            <a:ext cx="10872216" cy="5502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一次普通的出差路上，飞机上发现某航的机载娱乐系统似乎还不错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开启了机载 </a:t>
            </a:r>
            <a:r>
              <a:rPr lang="en-US" altLang="zh-CN" sz="1500" dirty="0">
                <a:latin typeface="+mn-ea"/>
              </a:rPr>
              <a:t>Web </a:t>
            </a:r>
            <a:r>
              <a:rPr lang="zh-CN" altLang="en-US" sz="1500" dirty="0">
                <a:latin typeface="+mn-ea"/>
              </a:rPr>
              <a:t>服务，支持访问本地服务器上的静态资源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支持空地互联，通过卫星接入互联网</a:t>
            </a:r>
            <a:endParaRPr lang="en-US" altLang="zh-CN" sz="1500" dirty="0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真实案例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 某航机载娱乐系统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4AE41FC-B36E-451F-A0DF-1F0161DF6E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0" b="2628"/>
          <a:stretch/>
        </p:blipFill>
        <p:spPr>
          <a:xfrm>
            <a:off x="6805895" y="871061"/>
            <a:ext cx="2804680" cy="572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40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1D729318-5815-42C3-9D84-EBA8A88DAC86}"/>
              </a:ext>
            </a:extLst>
          </p:cNvPr>
          <p:cNvSpPr txBox="1"/>
          <p:nvPr/>
        </p:nvSpPr>
        <p:spPr>
          <a:xfrm>
            <a:off x="356615" y="1190577"/>
            <a:ext cx="2986659" cy="525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似乎有 </a:t>
            </a:r>
            <a:r>
              <a:rPr lang="en-US" altLang="zh-CN" sz="1500" dirty="0">
                <a:latin typeface="+mn-ea"/>
              </a:rPr>
              <a:t>XSS </a:t>
            </a:r>
            <a:r>
              <a:rPr lang="zh-CN" altLang="en-US" sz="1500" dirty="0">
                <a:latin typeface="+mn-ea"/>
              </a:rPr>
              <a:t>漏洞的风险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过滤了单双引号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没过滤反引号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id </a:t>
            </a:r>
            <a:r>
              <a:rPr lang="zh-CN" altLang="en-US" sz="1500" dirty="0">
                <a:latin typeface="+mn-ea"/>
              </a:rPr>
              <a:t>参数过滤得比较严格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 err="1">
                <a:latin typeface="+mn-ea"/>
              </a:rPr>
              <a:t>cid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参数过滤得不严格</a:t>
            </a:r>
            <a:endParaRPr lang="en-US" altLang="zh-CN" sz="1500" dirty="0"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真实案例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 某航机载娱乐系统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C9DC227-F376-4981-B87E-94ACA244D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83"/>
          <a:stretch/>
        </p:blipFill>
        <p:spPr>
          <a:xfrm>
            <a:off x="3144894" y="1190577"/>
            <a:ext cx="8890638" cy="46629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D518BC-8927-4E33-AFF0-62F50F8A74A7}"/>
              </a:ext>
            </a:extLst>
          </p:cNvPr>
          <p:cNvSpPr/>
          <p:nvPr/>
        </p:nvSpPr>
        <p:spPr bwMode="auto">
          <a:xfrm>
            <a:off x="6355372" y="1463039"/>
            <a:ext cx="3705726" cy="15400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BECFAB-8D62-4B78-A93B-B0806602E0F7}"/>
              </a:ext>
            </a:extLst>
          </p:cNvPr>
          <p:cNvSpPr/>
          <p:nvPr/>
        </p:nvSpPr>
        <p:spPr bwMode="auto">
          <a:xfrm>
            <a:off x="7662803" y="4310512"/>
            <a:ext cx="2203092" cy="15400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775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真实案例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 某航机载娱乐系统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553BF7-E747-4D0B-AAD0-46F8ADE74FF1}"/>
              </a:ext>
            </a:extLst>
          </p:cNvPr>
          <p:cNvSpPr txBox="1"/>
          <p:nvPr/>
        </p:nvSpPr>
        <p:spPr>
          <a:xfrm>
            <a:off x="356615" y="1190577"/>
            <a:ext cx="2986659" cy="5257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成功执行</a:t>
            </a:r>
            <a:endParaRPr lang="en-US" altLang="zh-CN" sz="15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5D6F57-9D96-4BBF-B963-2B2BA2CC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895350"/>
            <a:ext cx="7610476" cy="57078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3D2A716-2915-49F9-BD96-5DE7C892E559}"/>
              </a:ext>
            </a:extLst>
          </p:cNvPr>
          <p:cNvSpPr/>
          <p:nvPr/>
        </p:nvSpPr>
        <p:spPr bwMode="auto">
          <a:xfrm>
            <a:off x="6355372" y="2406315"/>
            <a:ext cx="3705726" cy="15400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94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真实案例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–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 某航机载娱乐系统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553BF7-E747-4D0B-AAD0-46F8ADE74FF1}"/>
              </a:ext>
            </a:extLst>
          </p:cNvPr>
          <p:cNvSpPr txBox="1"/>
          <p:nvPr/>
        </p:nvSpPr>
        <p:spPr>
          <a:xfrm>
            <a:off x="356615" y="1190577"/>
            <a:ext cx="6996685" cy="5057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XSS </a:t>
            </a:r>
            <a:r>
              <a:rPr lang="zh-CN" altLang="en-US" sz="1500" dirty="0">
                <a:latin typeface="+mn-ea"/>
              </a:rPr>
              <a:t>攻击是老生常谈但容易被忽视的漏洞之一，似乎 </a:t>
            </a:r>
            <a:r>
              <a:rPr lang="en-US" altLang="zh-CN" sz="1500" dirty="0">
                <a:latin typeface="+mn-ea"/>
              </a:rPr>
              <a:t>XSS </a:t>
            </a:r>
            <a:r>
              <a:rPr lang="zh-CN" altLang="en-US" sz="1500" dirty="0">
                <a:latin typeface="+mn-ea"/>
              </a:rPr>
              <a:t>攻击能力很弱？如何进行后续利用？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sz="1500" dirty="0">
              <a:latin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89CCCD-0C56-410E-8385-87833DEE7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185" y="1495401"/>
            <a:ext cx="2736198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955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真实案例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“脆弱”的电影院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10460736" cy="491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500" dirty="0">
                <a:latin typeface="+mn-ea"/>
              </a:rPr>
              <a:t>为什么公司如此重视弱口令？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F967B6-1AC7-483F-BE00-896D3DC89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109" y="1190577"/>
            <a:ext cx="4650375" cy="23568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3D285F-6F76-4A59-8A7B-8D958D3967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09" y="3822192"/>
            <a:ext cx="530038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6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目录</a:t>
            </a:r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6F060BF4-7117-4232-95F1-25B37C9F484D}"/>
              </a:ext>
            </a:extLst>
          </p:cNvPr>
          <p:cNvSpPr/>
          <p:nvPr/>
        </p:nvSpPr>
        <p:spPr>
          <a:xfrm>
            <a:off x="4445443" y="1416294"/>
            <a:ext cx="3372675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2F9210-1226-4833-9260-2C43F07C4536}"/>
              </a:ext>
            </a:extLst>
          </p:cNvPr>
          <p:cNvSpPr/>
          <p:nvPr/>
        </p:nvSpPr>
        <p:spPr>
          <a:xfrm>
            <a:off x="4445443" y="1416294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A6E76F-B0A7-4F32-8EF0-70E4706591DA}"/>
              </a:ext>
            </a:extLst>
          </p:cNvPr>
          <p:cNvSpPr/>
          <p:nvPr/>
        </p:nvSpPr>
        <p:spPr>
          <a:xfrm>
            <a:off x="5330852" y="1525680"/>
            <a:ext cx="2487268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b="1" dirty="0">
                <a:latin typeface="+mn-ea"/>
              </a:rPr>
              <a:t>渗透测试基本背景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9" name="圆角矩形 6">
            <a:extLst>
              <a:ext uri="{FF2B5EF4-FFF2-40B4-BE49-F238E27FC236}">
                <a16:creationId xmlns:a16="http://schemas.microsoft.com/office/drawing/2014/main" id="{DBDE70F9-E905-4AEE-9D82-DF43D2F17CCF}"/>
              </a:ext>
            </a:extLst>
          </p:cNvPr>
          <p:cNvSpPr/>
          <p:nvPr/>
        </p:nvSpPr>
        <p:spPr>
          <a:xfrm>
            <a:off x="4445442" y="2404496"/>
            <a:ext cx="3372677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594AFF-1A1B-4728-91E4-8D86DFB9B2D6}"/>
              </a:ext>
            </a:extLst>
          </p:cNvPr>
          <p:cNvSpPr/>
          <p:nvPr/>
        </p:nvSpPr>
        <p:spPr>
          <a:xfrm>
            <a:off x="4445443" y="2404496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6F69FA-2776-43DE-96FD-D685048E52B5}"/>
              </a:ext>
            </a:extLst>
          </p:cNvPr>
          <p:cNvSpPr/>
          <p:nvPr/>
        </p:nvSpPr>
        <p:spPr>
          <a:xfrm>
            <a:off x="5330852" y="2517560"/>
            <a:ext cx="189748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渗透测试流程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D72192F4-2D7E-4E48-AF57-638CDA31B225}"/>
              </a:ext>
            </a:extLst>
          </p:cNvPr>
          <p:cNvSpPr/>
          <p:nvPr/>
        </p:nvSpPr>
        <p:spPr>
          <a:xfrm>
            <a:off x="4445443" y="3392698"/>
            <a:ext cx="3372677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28F17-6724-4F31-97A4-7EDAD8CF3F35}"/>
              </a:ext>
            </a:extLst>
          </p:cNvPr>
          <p:cNvSpPr/>
          <p:nvPr/>
        </p:nvSpPr>
        <p:spPr>
          <a:xfrm>
            <a:off x="4445443" y="3392698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266DAF-6089-442F-AA75-F9A85B9D05C5}"/>
              </a:ext>
            </a:extLst>
          </p:cNvPr>
          <p:cNvSpPr/>
          <p:nvPr/>
        </p:nvSpPr>
        <p:spPr>
          <a:xfrm>
            <a:off x="5330852" y="3505762"/>
            <a:ext cx="2765398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常见漏洞与攻击方式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761BE09B-4186-4938-A7F4-04C13EAD75E0}"/>
              </a:ext>
            </a:extLst>
          </p:cNvPr>
          <p:cNvSpPr/>
          <p:nvPr/>
        </p:nvSpPr>
        <p:spPr>
          <a:xfrm>
            <a:off x="4445442" y="4380969"/>
            <a:ext cx="3372675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155AB6-2BD1-46EE-9AB0-CBF46DAEB379}"/>
              </a:ext>
            </a:extLst>
          </p:cNvPr>
          <p:cNvSpPr/>
          <p:nvPr/>
        </p:nvSpPr>
        <p:spPr>
          <a:xfrm>
            <a:off x="4445443" y="4380969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FEEFEC-E539-4744-A1F7-DB75D1F3EB0F}"/>
              </a:ext>
            </a:extLst>
          </p:cNvPr>
          <p:cNvSpPr/>
          <p:nvPr/>
        </p:nvSpPr>
        <p:spPr>
          <a:xfrm>
            <a:off x="5330852" y="4494033"/>
            <a:ext cx="237373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案例分享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7440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故事前情提要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10872216" cy="5502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500" dirty="0">
                <a:latin typeface="+mn-ea"/>
              </a:rPr>
              <a:t>一个风和日丽的周末，小</a:t>
            </a:r>
            <a:r>
              <a:rPr lang="en-US" altLang="zh-CN" sz="1500" dirty="0">
                <a:latin typeface="+mn-ea"/>
              </a:rPr>
              <a:t> D </a:t>
            </a:r>
            <a:r>
              <a:rPr lang="zh-CN" altLang="en-US" sz="1500" dirty="0">
                <a:latin typeface="+mn-ea"/>
              </a:rPr>
              <a:t>同学闲来无事独自去看个电影。</a:t>
            </a: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endParaRPr lang="en-US" altLang="zh-CN" sz="15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500" dirty="0">
                <a:latin typeface="+mn-ea"/>
              </a:rPr>
              <a:t>“</a:t>
            </a:r>
            <a:r>
              <a:rPr lang="zh-CN" altLang="en-US" sz="1500" dirty="0">
                <a:latin typeface="+mn-ea"/>
              </a:rPr>
              <a:t>诶呦～来早了半小时，好无聊。</a:t>
            </a:r>
            <a:r>
              <a:rPr lang="en-US" altLang="zh-CN" sz="1500" dirty="0">
                <a:latin typeface="+mn-ea"/>
              </a:rPr>
              <a:t>”</a:t>
            </a:r>
            <a:endParaRPr lang="zh-CN" altLang="en-US" sz="15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500" dirty="0">
                <a:latin typeface="+mn-ea"/>
              </a:rPr>
              <a:t>“</a:t>
            </a:r>
            <a:r>
              <a:rPr lang="zh-CN" altLang="en-US" sz="1500" dirty="0">
                <a:latin typeface="+mn-ea"/>
              </a:rPr>
              <a:t>电影院信号好差</a:t>
            </a:r>
            <a:r>
              <a:rPr lang="en-US" altLang="zh-CN" sz="1500" dirty="0">
                <a:latin typeface="+mn-ea"/>
              </a:rPr>
              <a:t>”</a:t>
            </a:r>
            <a:endParaRPr lang="zh-CN" altLang="en-US" sz="1500" dirty="0">
              <a:latin typeface="+mn-ea"/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500" dirty="0">
                <a:latin typeface="+mn-ea"/>
              </a:rPr>
              <a:t>“</a:t>
            </a:r>
            <a:r>
              <a:rPr lang="zh-CN" altLang="en-US" sz="1500" dirty="0">
                <a:latin typeface="+mn-ea"/>
              </a:rPr>
              <a:t>对了有无线，来，连一波～</a:t>
            </a:r>
            <a:r>
              <a:rPr lang="en-US" altLang="zh-CN" sz="1500" dirty="0">
                <a:latin typeface="+mn-ea"/>
              </a:rPr>
              <a:t>”</a:t>
            </a:r>
            <a:endParaRPr lang="zh-CN" altLang="en-US" sz="1500" dirty="0">
              <a:latin typeface="+mn-ea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8DB6CAE-F48A-4209-861D-10D5261B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02" y="1833563"/>
            <a:ext cx="3166330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733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故事前情提要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7269480" cy="53435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观摩一波网络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手机端下个 </a:t>
            </a:r>
            <a:r>
              <a:rPr lang="en-US" altLang="zh-CN" sz="1500" dirty="0" err="1">
                <a:latin typeface="+mn-ea"/>
              </a:rPr>
              <a:t>tranceroute</a:t>
            </a:r>
            <a:r>
              <a:rPr lang="en-US" altLang="zh-CN" sz="1500" dirty="0">
                <a:latin typeface="+mn-ea"/>
              </a:rPr>
              <a:t> + Nmap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Traceroute </a:t>
            </a:r>
            <a:r>
              <a:rPr lang="zh-CN" altLang="en-US" sz="1500" dirty="0">
                <a:latin typeface="+mn-ea"/>
              </a:rPr>
              <a:t>发现网段：</a:t>
            </a:r>
            <a:r>
              <a:rPr lang="en-US" altLang="zh-CN" sz="1500" dirty="0">
                <a:latin typeface="+mn-ea"/>
              </a:rPr>
              <a:t>x.x.x.0/24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Nmap </a:t>
            </a:r>
            <a:r>
              <a:rPr lang="zh-CN" altLang="en-US" sz="1500" dirty="0">
                <a:latin typeface="+mn-ea"/>
              </a:rPr>
              <a:t>扫扫扫</a:t>
            </a: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Open 22/SSH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下载个 </a:t>
            </a:r>
            <a:r>
              <a:rPr lang="en-US" altLang="zh-CN" sz="1500" dirty="0">
                <a:latin typeface="+mn-ea"/>
              </a:rPr>
              <a:t>SSH </a:t>
            </a:r>
            <a:r>
              <a:rPr lang="zh-CN" altLang="en-US" sz="1500" dirty="0">
                <a:latin typeface="+mn-ea"/>
              </a:rPr>
              <a:t>连接工具，</a:t>
            </a:r>
            <a:r>
              <a:rPr lang="en-US" altLang="zh-CN" sz="1500" dirty="0">
                <a:latin typeface="+mn-ea"/>
              </a:rPr>
              <a:t>root/123456 </a:t>
            </a:r>
            <a:r>
              <a:rPr lang="zh-CN" altLang="en-US" sz="1500" dirty="0">
                <a:latin typeface="+mn-ea"/>
              </a:rPr>
              <a:t>试一下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看完电影加个 </a:t>
            </a:r>
            <a:r>
              <a:rPr lang="en-US" altLang="zh-CN" sz="1500" dirty="0">
                <a:latin typeface="+mn-ea"/>
              </a:rPr>
              <a:t>Crontab </a:t>
            </a:r>
            <a:r>
              <a:rPr lang="zh-CN" altLang="en-US" sz="1500" dirty="0">
                <a:latin typeface="+mn-ea"/>
              </a:rPr>
              <a:t>回家睡觉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48B2F2-60B3-4217-9B01-F6DE825F4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92" y="3505016"/>
            <a:ext cx="5278883" cy="1099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9A752F-F986-42C2-B1D0-CD910558B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343" y="3505016"/>
            <a:ext cx="2434917" cy="16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42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看一看，瞧一瞧，收一收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信息收集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7269480" cy="391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网络基础信息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4DE878-369A-4201-9946-D412A02952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3398" r="2564"/>
          <a:stretch/>
        </p:blipFill>
        <p:spPr>
          <a:xfrm>
            <a:off x="4939284" y="1190577"/>
            <a:ext cx="5746803" cy="37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81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看一看，瞧一瞧，收一收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信息收集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7269480" cy="391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网络基础信息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4DE878-369A-4201-9946-D412A02952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t="3398" r="2564"/>
          <a:stretch/>
        </p:blipFill>
        <p:spPr>
          <a:xfrm>
            <a:off x="778764" y="2209467"/>
            <a:ext cx="4564935" cy="29882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7E53D9-EAFF-4450-94A3-AEE3F93C6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2209466"/>
            <a:ext cx="4564935" cy="295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45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看一看，瞧一瞧，收一收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信息收集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7269480" cy="391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看到个 </a:t>
            </a:r>
            <a:r>
              <a:rPr lang="en-US" altLang="zh-CN" sz="1500" dirty="0">
                <a:latin typeface="+mn-ea"/>
              </a:rPr>
              <a:t>sql_result.txt</a:t>
            </a: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翻到了数据库密码：</a:t>
            </a: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root/</a:t>
            </a:r>
            <a:r>
              <a:rPr lang="en-US" altLang="zh-CN" sz="1500" dirty="0" err="1">
                <a:latin typeface="+mn-ea"/>
              </a:rPr>
              <a:t>xxxServerxxxx</a:t>
            </a:r>
            <a:endParaRPr lang="en-US" altLang="zh-CN" sz="1500" dirty="0"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EB4A7A-5805-4BAB-980A-48A0AD3EA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2792" y="2450591"/>
            <a:ext cx="10582656" cy="42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02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看一看，瞧一瞧，收一收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信息收集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7269480" cy="391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找到 </a:t>
            </a:r>
            <a:r>
              <a:rPr lang="en-US" altLang="zh-CN" sz="1500" dirty="0">
                <a:latin typeface="+mn-ea"/>
              </a:rPr>
              <a:t>config-</a:t>
            </a:r>
            <a:r>
              <a:rPr lang="en-US" altLang="zh-CN" sz="1500" dirty="0" err="1">
                <a:latin typeface="+mn-ea"/>
              </a:rPr>
              <a:t>app.properties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文件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泄露阿里 </a:t>
            </a:r>
            <a:r>
              <a:rPr lang="en-US" altLang="zh-CN" sz="1500" dirty="0">
                <a:latin typeface="+mn-ea"/>
              </a:rPr>
              <a:t>OSS Key</a:t>
            </a:r>
            <a:endParaRPr lang="zh-CN" altLang="en-US" sz="15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2F4006-20B4-4966-BF8F-EB2CDF905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784" b="46250"/>
          <a:stretch/>
        </p:blipFill>
        <p:spPr>
          <a:xfrm>
            <a:off x="3991356" y="1965960"/>
            <a:ext cx="7489513" cy="25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7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看一看，瞧一瞧，收一收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信息收集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7269480" cy="391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找到 </a:t>
            </a:r>
            <a:r>
              <a:rPr lang="en-US" altLang="zh-CN" sz="1500" dirty="0">
                <a:latin typeface="+mn-ea"/>
              </a:rPr>
              <a:t>application-</a:t>
            </a:r>
            <a:r>
              <a:rPr lang="en-US" altLang="zh-CN" sz="1500" dirty="0" err="1">
                <a:latin typeface="+mn-ea"/>
              </a:rPr>
              <a:t>prod.properties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文件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泄露 </a:t>
            </a:r>
            <a:r>
              <a:rPr lang="en-US" altLang="zh-CN" sz="1500" dirty="0" err="1">
                <a:latin typeface="+mn-ea"/>
              </a:rPr>
              <a:t>SQLServer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的 </a:t>
            </a:r>
            <a:r>
              <a:rPr lang="en-US" altLang="zh-CN" sz="1500" dirty="0" err="1">
                <a:latin typeface="+mn-ea"/>
              </a:rPr>
              <a:t>sa</a:t>
            </a:r>
            <a:r>
              <a:rPr lang="en-US" altLang="zh-CN" sz="1500" dirty="0">
                <a:latin typeface="+mn-ea"/>
              </a:rPr>
              <a:t> </a:t>
            </a:r>
            <a:r>
              <a:rPr lang="zh-CN" altLang="en-US" sz="1500" dirty="0">
                <a:latin typeface="+mn-ea"/>
              </a:rPr>
              <a:t>密码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F6857A7-01E1-443C-A364-E5D0BE3E4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1659" y="1031128"/>
            <a:ext cx="5402716" cy="3151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FECC9B-6F21-40C5-8B84-481DF951B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54877" y="4694420"/>
            <a:ext cx="7936279" cy="17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2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看一看，瞧一瞧，收一收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信息收集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11228832" cy="3866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500" dirty="0">
                <a:latin typeface="+mn-ea"/>
              </a:rPr>
              <a:t> 发现个</a:t>
            </a:r>
            <a:r>
              <a:rPr lang="en-US" altLang="zh-CN" sz="1500" dirty="0">
                <a:latin typeface="+mn-ea"/>
              </a:rPr>
              <a:t>192.168.3.2</a:t>
            </a:r>
            <a:r>
              <a:rPr lang="zh-CN" altLang="en-US" sz="1500" dirty="0">
                <a:latin typeface="+mn-ea"/>
              </a:rPr>
              <a:t>，尝试 </a:t>
            </a:r>
            <a:r>
              <a:rPr lang="en-US" altLang="zh-CN" sz="1500" dirty="0">
                <a:latin typeface="+mn-ea"/>
              </a:rPr>
              <a:t>ssh+123456</a:t>
            </a:r>
            <a:r>
              <a:rPr lang="zh-CN" altLang="en-US" sz="1500" dirty="0">
                <a:latin typeface="+mn-ea"/>
              </a:rPr>
              <a:t>，由于</a:t>
            </a:r>
            <a:r>
              <a:rPr lang="en-US" altLang="zh-CN" sz="1500" dirty="0">
                <a:latin typeface="+mn-ea"/>
              </a:rPr>
              <a:t> Crontab </a:t>
            </a:r>
            <a:r>
              <a:rPr lang="zh-CN" altLang="en-US" sz="1500" dirty="0">
                <a:latin typeface="+mn-ea"/>
              </a:rPr>
              <a:t>反弹的 </a:t>
            </a:r>
            <a:r>
              <a:rPr lang="en-US" altLang="zh-CN" sz="1500" dirty="0">
                <a:latin typeface="+mn-ea"/>
              </a:rPr>
              <a:t>shell</a:t>
            </a:r>
            <a:r>
              <a:rPr lang="zh-CN" altLang="en-US" sz="1500" dirty="0">
                <a:latin typeface="+mn-ea"/>
              </a:rPr>
              <a:t>，所以无法 </a:t>
            </a:r>
            <a:r>
              <a:rPr lang="en-US" altLang="zh-CN" sz="1500" dirty="0">
                <a:latin typeface="+mn-ea"/>
              </a:rPr>
              <a:t>SSH</a:t>
            </a:r>
            <a:r>
              <a:rPr lang="zh-CN" altLang="en-US" sz="1500" dirty="0">
                <a:latin typeface="+mn-ea"/>
              </a:rPr>
              <a:t>，所以先转发一下。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zh-CN" altLang="en-US" sz="15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08AF44-1341-45F9-88FB-71F010D25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379" y="1627402"/>
            <a:ext cx="3683429" cy="50952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87A58B-0DB5-453C-A54E-2D48BA3FA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1975" y="1921002"/>
            <a:ext cx="6415417" cy="10638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3200E1-4889-46F0-9932-1E65E9EA33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rcRect t="2193" r="2340"/>
          <a:stretch/>
        </p:blipFill>
        <p:spPr>
          <a:xfrm>
            <a:off x="4721975" y="3288050"/>
            <a:ext cx="4367469" cy="32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53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看一看，瞧一瞧，收一收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信息收集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11228832" cy="3866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zh-CN" altLang="en-US" sz="1500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A276A7-B669-4F50-8824-455ED0C3C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616" y="1098042"/>
            <a:ext cx="5559552" cy="33281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E2924D-4B5C-4D68-93B2-C2E343D93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1" y="1098042"/>
            <a:ext cx="5612756" cy="33281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BC3DEC3-3DE4-40D8-9D55-D635A41E3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6065" y="3205408"/>
            <a:ext cx="5779870" cy="34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01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看一看，瞧一瞧，收一收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信息收集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11228832" cy="3866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zh-CN" altLang="en-US" sz="1500" dirty="0"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ED357A-F94A-4643-A1D5-35E7D6FB9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464" y="1066476"/>
            <a:ext cx="5196078" cy="23698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E6D93F-E5EB-4759-8F2D-D62C8D747D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t="4015"/>
          <a:stretch/>
        </p:blipFill>
        <p:spPr>
          <a:xfrm>
            <a:off x="6096000" y="1066476"/>
            <a:ext cx="5188582" cy="23625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3F2CF0-2000-4F76-8F65-6DA341021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616" y="3755549"/>
            <a:ext cx="5062728" cy="25658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65F5FE-17C2-4EBA-B16B-1DD211D2A4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8927" y="3710091"/>
            <a:ext cx="5062728" cy="294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9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什么是渗透测试</a:t>
            </a:r>
          </a:p>
        </p:txBody>
      </p:sp>
      <p:sp>
        <p:nvSpPr>
          <p:cNvPr id="4" name="îṣľide">
            <a:extLst>
              <a:ext uri="{FF2B5EF4-FFF2-40B4-BE49-F238E27FC236}">
                <a16:creationId xmlns:a16="http://schemas.microsoft.com/office/drawing/2014/main" id="{4E9AE922-DA29-49B7-85F9-45F74A969B3C}"/>
              </a:ext>
            </a:extLst>
          </p:cNvPr>
          <p:cNvSpPr txBox="1"/>
          <p:nvPr/>
        </p:nvSpPr>
        <p:spPr>
          <a:xfrm>
            <a:off x="488447" y="982469"/>
            <a:ext cx="11183815" cy="1316013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500" b="1">
                <a:latin typeface="+mn-ea"/>
                <a:cs typeface="+mn-ea"/>
              </a:defRPr>
            </a:lvl1pPr>
          </a:lstStyle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r>
              <a:rPr lang="zh-CN" altLang="en-US" b="0" dirty="0"/>
              <a:t>渗透测试是通过模拟恶意黑客的攻击方法，来评估计算机网络系统安全的一种评估方法。</a:t>
            </a:r>
            <a:endParaRPr lang="en-US" altLang="zh-CN" b="0" dirty="0"/>
          </a:p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endParaRPr lang="en-US" altLang="zh-CN" b="0" dirty="0">
              <a:latin typeface="+mn-lt"/>
              <a:sym typeface="+mn-lt"/>
            </a:endParaRPr>
          </a:p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endParaRPr lang="en-US" altLang="zh-CN" b="0" dirty="0">
              <a:latin typeface="+mn-lt"/>
              <a:sym typeface="+mn-lt"/>
            </a:endParaRPr>
          </a:p>
        </p:txBody>
      </p:sp>
      <p:sp>
        <p:nvSpPr>
          <p:cNvPr id="5" name="îṣľide">
            <a:extLst>
              <a:ext uri="{FF2B5EF4-FFF2-40B4-BE49-F238E27FC236}">
                <a16:creationId xmlns:a16="http://schemas.microsoft.com/office/drawing/2014/main" id="{7E7E8FAD-CC9D-4AD9-8B2D-9B49B5150259}"/>
              </a:ext>
            </a:extLst>
          </p:cNvPr>
          <p:cNvSpPr txBox="1"/>
          <p:nvPr/>
        </p:nvSpPr>
        <p:spPr>
          <a:xfrm>
            <a:off x="3326898" y="6463278"/>
            <a:ext cx="8950828" cy="460157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500" b="1">
                <a:latin typeface="+mn-ea"/>
                <a:cs typeface="+mn-ea"/>
              </a:defRPr>
            </a:lvl1pPr>
          </a:lstStyle>
          <a:p>
            <a:pPr marL="0" indent="0">
              <a:buNone/>
            </a:pPr>
            <a:r>
              <a:rPr lang="en-US" altLang="zh-CN" sz="1100" b="0" i="1" u="sng" dirty="0">
                <a:hlinkClick r:id="rId3"/>
              </a:rPr>
              <a:t>https://baikevideo.cdn.bcebos.com/media/mda-X8bZfxzUdcVRlrsL/eb3131e0b5f2d0bbe0b786eaf0e0b7c5_852x480_477000.m3u8</a:t>
            </a:r>
            <a:endParaRPr lang="zh-CN" altLang="en-US" sz="1100" b="0" i="1" u="sng" dirty="0"/>
          </a:p>
        </p:txBody>
      </p:sp>
    </p:spTree>
    <p:extLst>
      <p:ext uri="{BB962C8B-B14F-4D97-AF65-F5344CB8AC3E}">
        <p14:creationId xmlns:p14="http://schemas.microsoft.com/office/powerpoint/2010/main" val="2446042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拿域控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11228832" cy="3866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zh-CN" altLang="en-US" sz="15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B254AB-4EE6-4A5B-AF6C-CC201E8397CE}"/>
              </a:ext>
            </a:extLst>
          </p:cNvPr>
          <p:cNvSpPr txBox="1"/>
          <p:nvPr/>
        </p:nvSpPr>
        <p:spPr>
          <a:xfrm>
            <a:off x="356616" y="1190577"/>
            <a:ext cx="7269480" cy="391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en-US" altLang="zh-CN" sz="1500" dirty="0">
                <a:latin typeface="+mn-ea"/>
              </a:rPr>
              <a:t>IP </a:t>
            </a:r>
            <a:r>
              <a:rPr lang="zh-CN" altLang="en-US" sz="1500" dirty="0">
                <a:latin typeface="+mn-ea"/>
              </a:rPr>
              <a:t>为 </a:t>
            </a:r>
            <a:r>
              <a:rPr lang="en-US" altLang="zh-CN" sz="1500" dirty="0">
                <a:latin typeface="+mn-ea"/>
              </a:rPr>
              <a:t>203 </a:t>
            </a:r>
            <a:r>
              <a:rPr lang="zh-CN" altLang="en-US" sz="1500" dirty="0">
                <a:latin typeface="+mn-ea"/>
              </a:rPr>
              <a:t>这台 </a:t>
            </a:r>
            <a:r>
              <a:rPr lang="en-US" altLang="zh-CN" sz="1500" dirty="0">
                <a:latin typeface="+mn-ea"/>
              </a:rPr>
              <a:t>net group /domain </a:t>
            </a:r>
            <a:r>
              <a:rPr lang="zh-CN" altLang="en-US" sz="1500" dirty="0">
                <a:latin typeface="+mn-ea"/>
              </a:rPr>
              <a:t>成功说明在域内，并查看域控主机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159201F-61F3-41FC-8642-2120FDBFF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616" y="2124370"/>
            <a:ext cx="5367528" cy="28832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263687-30B6-41B5-B0CA-34ACF87BE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2398" y="2120049"/>
            <a:ext cx="5845950" cy="307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4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拿域控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1CCCF0-2961-40DE-BC07-2AD2109AF751}"/>
              </a:ext>
            </a:extLst>
          </p:cNvPr>
          <p:cNvSpPr txBox="1"/>
          <p:nvPr/>
        </p:nvSpPr>
        <p:spPr>
          <a:xfrm>
            <a:off x="356616" y="1190577"/>
            <a:ext cx="11228832" cy="3866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zh-CN" altLang="en-US" sz="15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B254AB-4EE6-4A5B-AF6C-CC201E8397CE}"/>
              </a:ext>
            </a:extLst>
          </p:cNvPr>
          <p:cNvSpPr txBox="1"/>
          <p:nvPr/>
        </p:nvSpPr>
        <p:spPr>
          <a:xfrm>
            <a:off x="356616" y="1190577"/>
            <a:ext cx="7269480" cy="391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500" dirty="0">
                <a:latin typeface="+mn-ea"/>
              </a:rPr>
              <a:t>	通用密码拿下域控（其它细节省略</a:t>
            </a:r>
            <a:r>
              <a:rPr lang="en-US" altLang="zh-CN" sz="1500" dirty="0">
                <a:latin typeface="+mn-ea"/>
              </a:rPr>
              <a:t>…</a:t>
            </a:r>
            <a:r>
              <a:rPr lang="zh-CN" altLang="en-US" sz="1500" dirty="0">
                <a:latin typeface="+mn-ea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831243E-C0E5-4027-ACB0-71DA8761BF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r="-234" b="2481"/>
          <a:stretch/>
        </p:blipFill>
        <p:spPr>
          <a:xfrm>
            <a:off x="431371" y="1955965"/>
            <a:ext cx="5052494" cy="37114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4D92B94-0179-48FC-815A-2F8BC79D8E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r="14029" b="2481"/>
          <a:stretch/>
        </p:blipFill>
        <p:spPr>
          <a:xfrm>
            <a:off x="5683073" y="1937677"/>
            <a:ext cx="5902375" cy="386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2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整体流程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5168566-A0B5-48B5-8E18-75B82BDEB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78" y="1064141"/>
            <a:ext cx="9293998" cy="53548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E501FE-796A-437E-9CB3-0052517B5FE3}"/>
              </a:ext>
            </a:extLst>
          </p:cNvPr>
          <p:cNvSpPr/>
          <p:nvPr/>
        </p:nvSpPr>
        <p:spPr bwMode="auto">
          <a:xfrm>
            <a:off x="2415941" y="2011130"/>
            <a:ext cx="924025" cy="4331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1C8314-6B50-4A12-8773-4C3DD06341BF}"/>
              </a:ext>
            </a:extLst>
          </p:cNvPr>
          <p:cNvSpPr/>
          <p:nvPr/>
        </p:nvSpPr>
        <p:spPr bwMode="auto">
          <a:xfrm>
            <a:off x="2491339" y="3174687"/>
            <a:ext cx="924025" cy="4331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5E04C9-3CDF-4C61-B8EB-C2A0DBBD9057}"/>
              </a:ext>
            </a:extLst>
          </p:cNvPr>
          <p:cNvSpPr/>
          <p:nvPr/>
        </p:nvSpPr>
        <p:spPr bwMode="auto">
          <a:xfrm>
            <a:off x="6728059" y="3991231"/>
            <a:ext cx="988194" cy="4331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094184-8BD8-45E1-AAE7-846643501953}"/>
              </a:ext>
            </a:extLst>
          </p:cNvPr>
          <p:cNvSpPr/>
          <p:nvPr/>
        </p:nvSpPr>
        <p:spPr bwMode="auto">
          <a:xfrm>
            <a:off x="8892139" y="5202411"/>
            <a:ext cx="858253" cy="2358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006848-8ECE-4155-BF55-85AA9EF5CF3A}"/>
              </a:ext>
            </a:extLst>
          </p:cNvPr>
          <p:cNvSpPr/>
          <p:nvPr/>
        </p:nvSpPr>
        <p:spPr bwMode="auto">
          <a:xfrm>
            <a:off x="8823158" y="3991231"/>
            <a:ext cx="858253" cy="2358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7EA94C-E785-4049-9192-99635A759C41}"/>
              </a:ext>
            </a:extLst>
          </p:cNvPr>
          <p:cNvSpPr/>
          <p:nvPr/>
        </p:nvSpPr>
        <p:spPr bwMode="auto">
          <a:xfrm rot="19886761">
            <a:off x="4579412" y="2450575"/>
            <a:ext cx="1266500" cy="4938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9251F2-3CDE-444F-AB28-8305ADB75614}"/>
              </a:ext>
            </a:extLst>
          </p:cNvPr>
          <p:cNvSpPr/>
          <p:nvPr/>
        </p:nvSpPr>
        <p:spPr bwMode="auto">
          <a:xfrm>
            <a:off x="3211954" y="2635765"/>
            <a:ext cx="924025" cy="4331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5C4A44-1003-4FFC-841E-856979F59259}"/>
              </a:ext>
            </a:extLst>
          </p:cNvPr>
          <p:cNvSpPr/>
          <p:nvPr/>
        </p:nvSpPr>
        <p:spPr bwMode="auto">
          <a:xfrm>
            <a:off x="3298036" y="4227095"/>
            <a:ext cx="924025" cy="43313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66017AB-7196-4234-AE57-3FCE695EC726}"/>
              </a:ext>
            </a:extLst>
          </p:cNvPr>
          <p:cNvSpPr/>
          <p:nvPr/>
        </p:nvSpPr>
        <p:spPr bwMode="auto">
          <a:xfrm>
            <a:off x="6096000" y="3457757"/>
            <a:ext cx="478055" cy="747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44F843-2452-484D-8886-0CA03051760F}"/>
              </a:ext>
            </a:extLst>
          </p:cNvPr>
          <p:cNvSpPr/>
          <p:nvPr/>
        </p:nvSpPr>
        <p:spPr bwMode="auto">
          <a:xfrm rot="19606993">
            <a:off x="4595223" y="3266180"/>
            <a:ext cx="478055" cy="747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 eaLnBrk="0" hangingPunct="0"/>
            <a:endParaRPr lang="zh-CN" altLang="en-US" sz="12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58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资料汇总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9F9205-A697-4136-BEBC-EF5F37F1361E}"/>
              </a:ext>
            </a:extLst>
          </p:cNvPr>
          <p:cNvSpPr txBox="1"/>
          <p:nvPr/>
        </p:nvSpPr>
        <p:spPr>
          <a:xfrm>
            <a:off x="356616" y="1190578"/>
            <a:ext cx="11130534" cy="3695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PTES-</a:t>
            </a:r>
            <a:r>
              <a:rPr lang="zh-CN" altLang="en-US" sz="1500" dirty="0">
                <a:latin typeface="+mn-ea"/>
              </a:rPr>
              <a:t>渗透测试执行标准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  <a:hlinkClick r:id="rId3"/>
              </a:rPr>
              <a:t>http://www.pentest-standard.org/index.php/Main_Page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漏洞靶场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  <a:hlinkClick r:id="rId4"/>
              </a:rPr>
              <a:t>https://github.com/digininja/DVWA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XSS </a:t>
            </a:r>
            <a:r>
              <a:rPr lang="zh-CN" altLang="en-US" sz="1500" dirty="0">
                <a:latin typeface="+mn-ea"/>
              </a:rPr>
              <a:t>利用方式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  <a:hlinkClick r:id="rId5"/>
              </a:rPr>
              <a:t>https://zhuanlan.zhihu.com/p/299678160</a:t>
            </a:r>
            <a:endParaRPr lang="en-US" altLang="zh-CN" sz="15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Linux </a:t>
            </a:r>
            <a:r>
              <a:rPr lang="zh-CN" altLang="en-US" sz="1500" dirty="0">
                <a:latin typeface="+mn-ea"/>
              </a:rPr>
              <a:t>权限维持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https://www.cnblogs.com/-mo-/p/12337766.html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网络安全其他参考材料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  <a:hlinkClick r:id="rId6"/>
              </a:rPr>
              <a:t>https://devops.ctyun.cn/wiki/pages/viewpage.action?pageId=38666494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en-US" altLang="zh-CN" sz="1500" dirty="0">
                <a:latin typeface="+mn-ea"/>
              </a:rPr>
              <a:t>https://www.zhihu.com/question/371464541/answer/1495014590</a:t>
            </a:r>
            <a:endParaRPr lang="zh-CN" altLang="en-US" sz="15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3295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7585" y="2490634"/>
            <a:ext cx="11162581" cy="147002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请批评指正！</a:t>
            </a:r>
          </a:p>
        </p:txBody>
      </p:sp>
      <p:sp>
        <p:nvSpPr>
          <p:cNvPr id="3" name="副标题 2"/>
          <p:cNvSpPr txBox="1">
            <a:spLocks/>
          </p:cNvSpPr>
          <p:nvPr/>
        </p:nvSpPr>
        <p:spPr>
          <a:xfrm>
            <a:off x="1552755" y="4697088"/>
            <a:ext cx="8534400" cy="886949"/>
          </a:xfrm>
          <a:prstGeom prst="rect">
            <a:avLst/>
          </a:prstGeom>
        </p:spPr>
        <p:txBody>
          <a:bodyPr>
            <a:normAutofit/>
          </a:bodyPr>
          <a:lstStyle>
            <a:lvl1pPr marL="457166" indent="-457166" algn="l" defTabSz="12191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25" indent="-380970" algn="l" defTabSz="12191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885" indent="-304775" algn="l" defTabSz="12191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438" indent="-304775" algn="l" defTabSz="12191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990" indent="-304775" algn="l" defTabSz="12191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543" indent="-304775" algn="l" defTabSz="12191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98" indent="-304775" algn="l" defTabSz="12191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1" indent="-304775" algn="l" defTabSz="12191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04" indent="-304775" algn="l" defTabSz="121910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dirty="0">
                <a:solidFill>
                  <a:schemeClr val="tx2"/>
                </a:solidFill>
              </a:rPr>
              <a:t>2021.10.25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2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为什么需要渗透测试</a:t>
            </a:r>
          </a:p>
        </p:txBody>
      </p:sp>
      <p:sp>
        <p:nvSpPr>
          <p:cNvPr id="4" name="îṣľide">
            <a:extLst>
              <a:ext uri="{FF2B5EF4-FFF2-40B4-BE49-F238E27FC236}">
                <a16:creationId xmlns:a16="http://schemas.microsoft.com/office/drawing/2014/main" id="{4E9AE922-DA29-49B7-85F9-45F74A969B3C}"/>
              </a:ext>
            </a:extLst>
          </p:cNvPr>
          <p:cNvSpPr txBox="1"/>
          <p:nvPr/>
        </p:nvSpPr>
        <p:spPr>
          <a:xfrm>
            <a:off x="488447" y="982469"/>
            <a:ext cx="11183815" cy="515163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500" b="1">
                <a:latin typeface="+mn-ea"/>
                <a:cs typeface="+mn-ea"/>
              </a:defRPr>
            </a:lvl1pPr>
          </a:lstStyle>
          <a:p>
            <a:pPr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0" dirty="0"/>
              <a:t>收到一封钓鱼邮件，</a:t>
            </a:r>
            <a:r>
              <a:rPr lang="en-US" altLang="zh-CN" b="0" dirty="0"/>
              <a:t>23% </a:t>
            </a:r>
            <a:r>
              <a:rPr lang="zh-CN" altLang="en-US" b="0" dirty="0"/>
              <a:t>的员工会打开，</a:t>
            </a:r>
            <a:r>
              <a:rPr lang="en-US" altLang="zh-CN" b="0" dirty="0"/>
              <a:t>11% </a:t>
            </a:r>
            <a:r>
              <a:rPr lang="zh-CN" altLang="en-US" b="0" dirty="0"/>
              <a:t>会点击邮件中的恶意链接</a:t>
            </a:r>
            <a:endParaRPr lang="en-US" altLang="zh-CN" b="0" dirty="0"/>
          </a:p>
          <a:p>
            <a:pPr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b="0" dirty="0"/>
              <a:t>60% </a:t>
            </a:r>
            <a:r>
              <a:rPr lang="zh-CN" altLang="en-US" b="0" dirty="0"/>
              <a:t>的攻击案例中，黑客只需要几分钟就可以危害到一家企业。</a:t>
            </a:r>
            <a:endParaRPr lang="en-US" altLang="zh-CN" b="0" dirty="0"/>
          </a:p>
          <a:p>
            <a:pPr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b="0" dirty="0"/>
              <a:t>99% </a:t>
            </a:r>
            <a:r>
              <a:rPr lang="zh-CN" altLang="en-US" b="0" dirty="0"/>
              <a:t>的 </a:t>
            </a:r>
            <a:r>
              <a:rPr lang="en-US" altLang="zh-CN" b="0" dirty="0"/>
              <a:t>CVE </a:t>
            </a:r>
            <a:r>
              <a:rPr lang="zh-CN" altLang="en-US" b="0" dirty="0"/>
              <a:t>漏洞，被公布 </a:t>
            </a:r>
            <a:r>
              <a:rPr lang="en-US" altLang="zh-CN" b="0" dirty="0"/>
              <a:t>1 </a:t>
            </a:r>
            <a:r>
              <a:rPr lang="zh-CN" altLang="en-US" b="0" dirty="0"/>
              <a:t>年之后仍可被利用</a:t>
            </a:r>
            <a:endParaRPr lang="en-US" altLang="zh-CN" b="0" dirty="0"/>
          </a:p>
          <a:p>
            <a:pPr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0" dirty="0"/>
              <a:t>恶意代码事件每 </a:t>
            </a:r>
            <a:r>
              <a:rPr lang="en-US" altLang="zh-CN" b="0" dirty="0"/>
              <a:t>5 </a:t>
            </a:r>
            <a:r>
              <a:rPr lang="zh-CN" altLang="en-US" b="0" dirty="0"/>
              <a:t>秒发生一起，缺乏漏洞管理，不仅要担心攻击者进来，还要担心信息出去</a:t>
            </a:r>
            <a:endParaRPr lang="en-US" altLang="zh-CN" b="0" dirty="0"/>
          </a:p>
          <a:p>
            <a:pPr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0" dirty="0"/>
              <a:t>约半数企业机构存在丢失系统最高权限的风险</a:t>
            </a:r>
            <a:endParaRPr lang="en-US" altLang="zh-CN" b="0" dirty="0"/>
          </a:p>
          <a:p>
            <a:pPr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0" dirty="0"/>
              <a:t>超过 </a:t>
            </a:r>
            <a:r>
              <a:rPr lang="en-US" altLang="zh-CN" b="0" dirty="0"/>
              <a:t>70% </a:t>
            </a:r>
            <a:r>
              <a:rPr lang="zh-CN" altLang="en-US" b="0" dirty="0"/>
              <a:t>的企业机构存在信息泄露漏洞，超过 </a:t>
            </a:r>
            <a:r>
              <a:rPr lang="en-US" altLang="zh-CN" b="0" dirty="0"/>
              <a:t>50% </a:t>
            </a:r>
            <a:r>
              <a:rPr lang="zh-CN" altLang="en-US" b="0" dirty="0"/>
              <a:t>存在越权漏洞，约 </a:t>
            </a:r>
            <a:r>
              <a:rPr lang="en-US" altLang="zh-CN" b="0" dirty="0"/>
              <a:t>30% </a:t>
            </a:r>
            <a:r>
              <a:rPr lang="zh-CN" altLang="en-US" b="0" dirty="0"/>
              <a:t>存在越权以外的业务逻辑漏洞</a:t>
            </a:r>
            <a:endParaRPr lang="en-US" altLang="zh-CN" b="0" dirty="0"/>
          </a:p>
          <a:p>
            <a:pPr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p"/>
            </a:pPr>
            <a:endParaRPr lang="en-US" altLang="zh-CN" b="0" dirty="0"/>
          </a:p>
          <a:p>
            <a:pPr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p"/>
            </a:pPr>
            <a:endParaRPr lang="en-US" altLang="zh-CN" b="0" dirty="0">
              <a:latin typeface="+mn-lt"/>
              <a:sym typeface="+mn-lt"/>
            </a:endParaRPr>
          </a:p>
          <a:p>
            <a:pPr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Font typeface="Wingdings" panose="05000000000000000000" pitchFamily="2" charset="2"/>
              <a:buChar char="p"/>
            </a:pPr>
            <a:endParaRPr lang="en-US" altLang="zh-CN" b="0" dirty="0">
              <a:latin typeface="+mn-lt"/>
              <a:sym typeface="+mn-lt"/>
            </a:endParaRPr>
          </a:p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endParaRPr lang="en-US" altLang="zh-CN" b="0" dirty="0">
              <a:latin typeface="+mn-lt"/>
              <a:sym typeface="+mn-lt"/>
            </a:endParaRPr>
          </a:p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endParaRPr lang="en-US" altLang="zh-CN" b="0" dirty="0">
              <a:latin typeface="+mn-lt"/>
              <a:sym typeface="+mn-lt"/>
            </a:endParaRPr>
          </a:p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endParaRPr lang="en-US" altLang="zh-CN" b="0" dirty="0">
              <a:latin typeface="+mn-lt"/>
              <a:sym typeface="+mn-lt"/>
            </a:endParaRPr>
          </a:p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endParaRPr lang="en-US" altLang="zh-CN" b="0" dirty="0">
              <a:latin typeface="+mn-lt"/>
              <a:sym typeface="+mn-lt"/>
            </a:endParaRPr>
          </a:p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endParaRPr lang="en-US" altLang="zh-CN" b="0" dirty="0">
              <a:latin typeface="+mn-lt"/>
              <a:sym typeface="+mn-lt"/>
            </a:endParaRPr>
          </a:p>
          <a:p>
            <a:pPr marL="0" indent="0">
              <a:lnSpc>
                <a:spcPct val="125000"/>
              </a:lnSpc>
              <a:spcBef>
                <a:spcPts val="200"/>
              </a:spcBef>
              <a:spcAft>
                <a:spcPts val="200"/>
              </a:spcAft>
              <a:buClr>
                <a:schemeClr val="accent5"/>
              </a:buClr>
              <a:buSzPct val="80000"/>
              <a:buNone/>
            </a:pPr>
            <a:r>
              <a:rPr lang="zh-CN" altLang="en-US" b="0" dirty="0">
                <a:latin typeface="+mn-lt"/>
                <a:sym typeface="+mn-lt"/>
              </a:rPr>
              <a:t>先攻击者一步！</a:t>
            </a:r>
            <a:endParaRPr lang="en-US" altLang="zh-CN" b="0" dirty="0">
              <a:latin typeface="+mn-lt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9756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目录</a:t>
            </a:r>
          </a:p>
        </p:txBody>
      </p:sp>
      <p:sp>
        <p:nvSpPr>
          <p:cNvPr id="6" name="圆角矩形 6">
            <a:extLst>
              <a:ext uri="{FF2B5EF4-FFF2-40B4-BE49-F238E27FC236}">
                <a16:creationId xmlns:a16="http://schemas.microsoft.com/office/drawing/2014/main" id="{6F060BF4-7117-4232-95F1-25B37C9F484D}"/>
              </a:ext>
            </a:extLst>
          </p:cNvPr>
          <p:cNvSpPr/>
          <p:nvPr/>
        </p:nvSpPr>
        <p:spPr>
          <a:xfrm>
            <a:off x="4445443" y="1416294"/>
            <a:ext cx="3372675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2F9210-1226-4833-9260-2C43F07C4536}"/>
              </a:ext>
            </a:extLst>
          </p:cNvPr>
          <p:cNvSpPr/>
          <p:nvPr/>
        </p:nvSpPr>
        <p:spPr>
          <a:xfrm>
            <a:off x="4445443" y="1416294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A6E76F-B0A7-4F32-8EF0-70E4706591DA}"/>
              </a:ext>
            </a:extLst>
          </p:cNvPr>
          <p:cNvSpPr/>
          <p:nvPr/>
        </p:nvSpPr>
        <p:spPr>
          <a:xfrm>
            <a:off x="5330852" y="1525680"/>
            <a:ext cx="2487268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渗透测试基本背景</a:t>
            </a:r>
            <a:endParaRPr lang="en-US" altLang="zh-CN" sz="2000" dirty="0">
              <a:latin typeface="+mn-ea"/>
            </a:endParaRPr>
          </a:p>
        </p:txBody>
      </p:sp>
      <p:sp>
        <p:nvSpPr>
          <p:cNvPr id="9" name="圆角矩形 6">
            <a:extLst>
              <a:ext uri="{FF2B5EF4-FFF2-40B4-BE49-F238E27FC236}">
                <a16:creationId xmlns:a16="http://schemas.microsoft.com/office/drawing/2014/main" id="{DBDE70F9-E905-4AEE-9D82-DF43D2F17CCF}"/>
              </a:ext>
            </a:extLst>
          </p:cNvPr>
          <p:cNvSpPr/>
          <p:nvPr/>
        </p:nvSpPr>
        <p:spPr>
          <a:xfrm>
            <a:off x="4445442" y="2404496"/>
            <a:ext cx="3372677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594AFF-1A1B-4728-91E4-8D86DFB9B2D6}"/>
              </a:ext>
            </a:extLst>
          </p:cNvPr>
          <p:cNvSpPr/>
          <p:nvPr/>
        </p:nvSpPr>
        <p:spPr>
          <a:xfrm>
            <a:off x="4445443" y="2404496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6F69FA-2776-43DE-96FD-D685048E52B5}"/>
              </a:ext>
            </a:extLst>
          </p:cNvPr>
          <p:cNvSpPr/>
          <p:nvPr/>
        </p:nvSpPr>
        <p:spPr>
          <a:xfrm>
            <a:off x="5330852" y="2517560"/>
            <a:ext cx="189748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b="1" dirty="0">
                <a:latin typeface="+mn-ea"/>
              </a:rPr>
              <a:t>渗透测试流程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12" name="圆角矩形 6">
            <a:extLst>
              <a:ext uri="{FF2B5EF4-FFF2-40B4-BE49-F238E27FC236}">
                <a16:creationId xmlns:a16="http://schemas.microsoft.com/office/drawing/2014/main" id="{D72192F4-2D7E-4E48-AF57-638CDA31B225}"/>
              </a:ext>
            </a:extLst>
          </p:cNvPr>
          <p:cNvSpPr/>
          <p:nvPr/>
        </p:nvSpPr>
        <p:spPr>
          <a:xfrm>
            <a:off x="4445443" y="3392698"/>
            <a:ext cx="3372677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F28F17-6724-4F31-97A4-7EDAD8CF3F35}"/>
              </a:ext>
            </a:extLst>
          </p:cNvPr>
          <p:cNvSpPr/>
          <p:nvPr/>
        </p:nvSpPr>
        <p:spPr>
          <a:xfrm>
            <a:off x="4445443" y="3392698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266DAF-6089-442F-AA75-F9A85B9D05C5}"/>
              </a:ext>
            </a:extLst>
          </p:cNvPr>
          <p:cNvSpPr/>
          <p:nvPr/>
        </p:nvSpPr>
        <p:spPr>
          <a:xfrm>
            <a:off x="5330852" y="3505762"/>
            <a:ext cx="2765398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常见漏洞与攻击方式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5" name="圆角矩形 6">
            <a:extLst>
              <a:ext uri="{FF2B5EF4-FFF2-40B4-BE49-F238E27FC236}">
                <a16:creationId xmlns:a16="http://schemas.microsoft.com/office/drawing/2014/main" id="{761BE09B-4186-4938-A7F4-04C13EAD75E0}"/>
              </a:ext>
            </a:extLst>
          </p:cNvPr>
          <p:cNvSpPr/>
          <p:nvPr/>
        </p:nvSpPr>
        <p:spPr>
          <a:xfrm>
            <a:off x="4445442" y="4380969"/>
            <a:ext cx="3372675" cy="679587"/>
          </a:xfrm>
          <a:prstGeom prst="roundRect">
            <a:avLst>
              <a:gd name="adj" fmla="val 2454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155AB6-2BD1-46EE-9AB0-CBF46DAEB379}"/>
              </a:ext>
            </a:extLst>
          </p:cNvPr>
          <p:cNvSpPr/>
          <p:nvPr/>
        </p:nvSpPr>
        <p:spPr>
          <a:xfrm>
            <a:off x="4445443" y="4380969"/>
            <a:ext cx="765175" cy="6795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FEEFEC-E539-4744-A1F7-DB75D1F3EB0F}"/>
              </a:ext>
            </a:extLst>
          </p:cNvPr>
          <p:cNvSpPr/>
          <p:nvPr/>
        </p:nvSpPr>
        <p:spPr>
          <a:xfrm>
            <a:off x="5330852" y="4494033"/>
            <a:ext cx="2373730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80000"/>
            </a:pPr>
            <a:r>
              <a:rPr lang="zh-CN" altLang="en-US" sz="2000" dirty="0">
                <a:latin typeface="+mn-ea"/>
              </a:rPr>
              <a:t>案例分享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7153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渗透测试服务基本流程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F5AC22C5-B0A7-42B8-863B-BDE444D558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803638"/>
              </p:ext>
            </p:extLst>
          </p:nvPr>
        </p:nvGraphicFramePr>
        <p:xfrm>
          <a:off x="1028700" y="1033991"/>
          <a:ext cx="10239375" cy="530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85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注意点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D2CF4-B8AD-43A6-8DB6-1DBD63A1883B}"/>
              </a:ext>
            </a:extLst>
          </p:cNvPr>
          <p:cNvSpPr txBox="1"/>
          <p:nvPr/>
        </p:nvSpPr>
        <p:spPr>
          <a:xfrm>
            <a:off x="356616" y="1190577"/>
            <a:ext cx="10460736" cy="491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渗透测试 </a:t>
            </a:r>
            <a:r>
              <a:rPr lang="zh-CN" altLang="en-US" sz="1500" b="1" dirty="0">
                <a:latin typeface="+mn-ea"/>
              </a:rPr>
              <a:t>不等于 </a:t>
            </a:r>
            <a:r>
              <a:rPr lang="zh-CN" altLang="en-US" sz="1500" dirty="0">
                <a:latin typeface="+mn-ea"/>
              </a:rPr>
              <a:t>黑客攻击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有什么区别？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4A7268-0550-4390-95D4-D34EDEFC0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225" y="1538287"/>
            <a:ext cx="1872175" cy="1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8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渗透测试与黑客攻击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9D2CF4-B8AD-43A6-8DB6-1DBD63A1883B}"/>
              </a:ext>
            </a:extLst>
          </p:cNvPr>
          <p:cNvSpPr txBox="1"/>
          <p:nvPr/>
        </p:nvSpPr>
        <p:spPr>
          <a:xfrm>
            <a:off x="356616" y="1190577"/>
            <a:ext cx="10460736" cy="4917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渗透测试 </a:t>
            </a:r>
            <a:r>
              <a:rPr lang="zh-CN" altLang="en-US" sz="1500" b="1" dirty="0">
                <a:latin typeface="+mn-ea"/>
              </a:rPr>
              <a:t>不等于 </a:t>
            </a:r>
            <a:r>
              <a:rPr lang="zh-CN" altLang="en-US" sz="1500" dirty="0">
                <a:latin typeface="+mn-ea"/>
              </a:rPr>
              <a:t>黑客攻击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主动授权，权限范围明确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过程可控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无危害性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不留痕迹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r>
              <a:rPr lang="zh-CN" altLang="en-US" sz="1500" dirty="0">
                <a:latin typeface="+mn-ea"/>
              </a:rPr>
              <a:t>输出报告，协助修复漏洞</a:t>
            </a:r>
            <a:endParaRPr lang="en-US" altLang="zh-CN" sz="15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  <a:buFont typeface="Arial" panose="020B0604020202020204" pitchFamily="34" charset="0"/>
              <a:buChar char="•"/>
            </a:pPr>
            <a:endParaRPr lang="zh-CN" altLang="en-US" sz="1500" dirty="0"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B3D73A9-D2AC-44C8-A182-291113D6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961977"/>
            <a:ext cx="3888027" cy="40100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FEFDA8-D324-4831-9DE8-11E988BB3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831" y="975836"/>
            <a:ext cx="3888027" cy="40100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31563AF-E3FE-41C2-A928-9835DA6D0D85}"/>
              </a:ext>
            </a:extLst>
          </p:cNvPr>
          <p:cNvSpPr txBox="1"/>
          <p:nvPr/>
        </p:nvSpPr>
        <p:spPr>
          <a:xfrm>
            <a:off x="7481047" y="5336619"/>
            <a:ext cx="2091309" cy="1000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lIns="36000" tIns="36000" rIns="36000" bIns="36000" rtlCol="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1500" b="1" dirty="0">
                <a:latin typeface="+mn-ea"/>
              </a:rPr>
              <a:t>合法经营，持证上岗</a:t>
            </a:r>
          </a:p>
        </p:txBody>
      </p:sp>
    </p:spTree>
    <p:extLst>
      <p:ext uri="{BB962C8B-B14F-4D97-AF65-F5344CB8AC3E}">
        <p14:creationId xmlns:p14="http://schemas.microsoft.com/office/powerpoint/2010/main" val="201595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3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m1jkb1wx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2C302"/>
            </a:gs>
            <a:gs pos="100000">
              <a:srgbClr val="029145"/>
            </a:gs>
          </a:gsLst>
          <a:lin ang="18900000" scaled="1"/>
        </a:gradFill>
        <a:ln>
          <a:noFill/>
        </a:ln>
      </a:spPr>
      <a:bodyPr wrap="none" lIns="0" tIns="0" rIns="0" bIns="0" rtlCol="0" anchor="ctr"/>
      <a:lstStyle>
        <a:defPPr algn="ctr" eaLnBrk="0" hangingPunct="0">
          <a:defRPr sz="1200" b="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defRPr>
        </a:defPPr>
      </a:lstStyle>
    </a:spDef>
    <a:txDef>
      <a:spPr>
        <a:solidFill>
          <a:schemeClr val="accent1"/>
        </a:solidFill>
        <a:ln>
          <a:noFill/>
        </a:ln>
      </a:spPr>
      <a:bodyPr wrap="square" lIns="36000" tIns="36000" rIns="36000" bIns="36000" rtlCol="0" anchor="ctr" anchorCtr="0">
        <a:spAutoFit/>
      </a:bodyPr>
      <a:lstStyle>
        <a:defPPr algn="ctr">
          <a:buClr>
            <a:schemeClr val="tx1">
              <a:lumMod val="85000"/>
              <a:lumOff val="15000"/>
            </a:schemeClr>
          </a:buClr>
          <a:buSzPct val="105000"/>
          <a:defRPr sz="1600" b="1" dirty="0" smtClean="0">
            <a:solidFill>
              <a:schemeClr val="bg1"/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20458</TotalTime>
  <Words>2169</Words>
  <Application>Microsoft Office PowerPoint</Application>
  <PresentationFormat>宽屏</PresentationFormat>
  <Paragraphs>299</Paragraphs>
  <Slides>44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等线</vt:lpstr>
      <vt:lpstr>微软雅黑</vt:lpstr>
      <vt:lpstr>微软雅黑</vt:lpstr>
      <vt:lpstr>Arial</vt:lpstr>
      <vt:lpstr>Wingdings</vt:lpstr>
      <vt:lpstr>Office 主题</vt:lpstr>
      <vt:lpstr>渗透测试方法简介</vt:lpstr>
      <vt:lpstr>一些说明</vt:lpstr>
      <vt:lpstr>目录</vt:lpstr>
      <vt:lpstr>什么是渗透测试</vt:lpstr>
      <vt:lpstr>为什么需要渗透测试</vt:lpstr>
      <vt:lpstr>目录</vt:lpstr>
      <vt:lpstr>渗透测试服务基本流程</vt:lpstr>
      <vt:lpstr>注意点</vt:lpstr>
      <vt:lpstr>渗透测试与黑客攻击</vt:lpstr>
      <vt:lpstr>个人可以进行渗透测试吗？</vt:lpstr>
      <vt:lpstr>个人可以进行渗透测试吗？</vt:lpstr>
      <vt:lpstr>个人可以进行渗透测试吗？</vt:lpstr>
      <vt:lpstr>个人可以进行渗透测试吗？</vt:lpstr>
      <vt:lpstr>个人可以进行渗透测试吗？</vt:lpstr>
      <vt:lpstr>个人可以进行渗透测试吗？</vt:lpstr>
      <vt:lpstr>回归合法的渗透测试，万事俱备，上安服！</vt:lpstr>
      <vt:lpstr>渗透测试实践步骤</vt:lpstr>
      <vt:lpstr>渗透测试实践步骤</vt:lpstr>
      <vt:lpstr>渗透测试实践步骤</vt:lpstr>
      <vt:lpstr>渗透测试实践步骤</vt:lpstr>
      <vt:lpstr>渗透测试实践步骤</vt:lpstr>
      <vt:lpstr>目录</vt:lpstr>
      <vt:lpstr>常见漏洞与攻击方式简介</vt:lpstr>
      <vt:lpstr>目录</vt:lpstr>
      <vt:lpstr>真实案例 – 某航机载娱乐系统</vt:lpstr>
      <vt:lpstr>真实案例 – 某航机载娱乐系统</vt:lpstr>
      <vt:lpstr>真实案例 – 某航机载娱乐系统</vt:lpstr>
      <vt:lpstr>真实案例 – 某航机载娱乐系统</vt:lpstr>
      <vt:lpstr>真实案例 -“脆弱”的电影院</vt:lpstr>
      <vt:lpstr>故事前情提要</vt:lpstr>
      <vt:lpstr>故事前情提要</vt:lpstr>
      <vt:lpstr>看一看，瞧一瞧，收一收 (信息收集)</vt:lpstr>
      <vt:lpstr>看一看，瞧一瞧，收一收 (信息收集)</vt:lpstr>
      <vt:lpstr>看一看，瞧一瞧，收一收 (信息收集)</vt:lpstr>
      <vt:lpstr>看一看，瞧一瞧，收一收 (信息收集)</vt:lpstr>
      <vt:lpstr>看一看，瞧一瞧，收一收 (信息收集)</vt:lpstr>
      <vt:lpstr>看一看，瞧一瞧，收一收 (信息收集)</vt:lpstr>
      <vt:lpstr>看一看，瞧一瞧，收一收 (信息收集)</vt:lpstr>
      <vt:lpstr>看一看，瞧一瞧，收一收 (信息收集)</vt:lpstr>
      <vt:lpstr>拿域控</vt:lpstr>
      <vt:lpstr>拿域控</vt:lpstr>
      <vt:lpstr>整体流程</vt:lpstr>
      <vt:lpstr>资料汇总</vt:lpstr>
      <vt:lpstr>请批评指正！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混合云产品形态介绍</dc:title>
  <dc:creator>lu</dc:creator>
  <cp:lastModifiedBy>吴 雷</cp:lastModifiedBy>
  <cp:revision>1298</cp:revision>
  <dcterms:created xsi:type="dcterms:W3CDTF">2018-08-06T03:25:31Z</dcterms:created>
  <dcterms:modified xsi:type="dcterms:W3CDTF">2021-10-25T12:31:29Z</dcterms:modified>
</cp:coreProperties>
</file>